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336" r:id="rId2"/>
    <p:sldId id="292" r:id="rId3"/>
    <p:sldId id="361" r:id="rId4"/>
    <p:sldId id="631" r:id="rId5"/>
    <p:sldId id="632" r:id="rId6"/>
    <p:sldId id="629" r:id="rId7"/>
    <p:sldId id="612" r:id="rId8"/>
    <p:sldId id="633" r:id="rId9"/>
    <p:sldId id="340" r:id="rId10"/>
    <p:sldId id="648" r:id="rId11"/>
    <p:sldId id="341" r:id="rId12"/>
    <p:sldId id="635" r:id="rId13"/>
    <p:sldId id="627" r:id="rId14"/>
    <p:sldId id="343" r:id="rId15"/>
    <p:sldId id="636" r:id="rId16"/>
    <p:sldId id="637" r:id="rId17"/>
    <p:sldId id="488" r:id="rId18"/>
    <p:sldId id="638" r:id="rId19"/>
    <p:sldId id="639" r:id="rId20"/>
    <p:sldId id="617" r:id="rId21"/>
    <p:sldId id="640" r:id="rId22"/>
    <p:sldId id="641" r:id="rId23"/>
    <p:sldId id="642" r:id="rId24"/>
    <p:sldId id="623" r:id="rId25"/>
    <p:sldId id="630" r:id="rId26"/>
    <p:sldId id="649" r:id="rId27"/>
    <p:sldId id="277" r:id="rId28"/>
    <p:sldId id="644" r:id="rId29"/>
    <p:sldId id="646" r:id="rId30"/>
    <p:sldId id="647" r:id="rId31"/>
    <p:sldId id="30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652E"/>
    <a:srgbClr val="3DD8FF"/>
    <a:srgbClr val="43FF54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02"/>
    <p:restoredTop sz="95313" autoAdjust="0"/>
  </p:normalViewPr>
  <p:slideViewPr>
    <p:cSldViewPr snapToGrid="0" snapToObjects="1">
      <p:cViewPr varScale="1">
        <p:scale>
          <a:sx n="104" d="100"/>
          <a:sy n="104" d="100"/>
        </p:scale>
        <p:origin x="10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l'information</a:t>
            </a:r>
            <a:r>
              <a:rPr lang="en-US" baseline="0" dirty="0"/>
              <a:t> </a:t>
            </a:r>
            <a:r>
              <a:rPr lang="en-US" baseline="0" dirty="0" err="1"/>
              <a:t>genetique</a:t>
            </a:r>
            <a:r>
              <a:rPr lang="en-US" baseline="0" dirty="0"/>
              <a:t> </a:t>
            </a:r>
            <a:r>
              <a:rPr lang="en-US" baseline="0" dirty="0" err="1"/>
              <a:t>est</a:t>
            </a:r>
            <a:r>
              <a:rPr lang="en-US" baseline="0" dirty="0"/>
              <a:t> </a:t>
            </a:r>
            <a:r>
              <a:rPr lang="en-US" baseline="0" dirty="0" err="1"/>
              <a:t>stocké</a:t>
            </a:r>
            <a:r>
              <a:rPr lang="en-US" baseline="0" dirty="0"/>
              <a:t> et </a:t>
            </a:r>
            <a:r>
              <a:rPr lang="en-US" baseline="0" dirty="0" err="1"/>
              <a:t>hérité</a:t>
            </a:r>
            <a:r>
              <a:rPr lang="en-US" baseline="0" dirty="0"/>
              <a:t>? </a:t>
            </a:r>
            <a:r>
              <a:rPr lang="en-US" baseline="0" dirty="0" err="1"/>
              <a:t>Qu'est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ce</a:t>
            </a:r>
            <a:r>
              <a:rPr lang="en-US" baseline="0" dirty="0"/>
              <a:t>, la </a:t>
            </a:r>
            <a:r>
              <a:rPr lang="en-US" baseline="0" dirty="0" err="1"/>
              <a:t>mutatiom</a:t>
            </a:r>
            <a:r>
              <a:rPr lang="en-US" baseline="0" dirty="0"/>
              <a:t>? </a:t>
            </a:r>
            <a:r>
              <a:rPr lang="en-US" baseline="0" dirty="0" err="1"/>
              <a:t>Ecoutons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3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l'information</a:t>
            </a:r>
            <a:r>
              <a:rPr lang="en-US" baseline="0" dirty="0"/>
              <a:t> </a:t>
            </a:r>
            <a:r>
              <a:rPr lang="en-US" baseline="0" dirty="0" err="1"/>
              <a:t>genetique</a:t>
            </a:r>
            <a:r>
              <a:rPr lang="en-US" baseline="0" dirty="0"/>
              <a:t> </a:t>
            </a:r>
            <a:r>
              <a:rPr lang="en-US" baseline="0" dirty="0" err="1"/>
              <a:t>est</a:t>
            </a:r>
            <a:r>
              <a:rPr lang="en-US" baseline="0" dirty="0"/>
              <a:t> </a:t>
            </a:r>
            <a:r>
              <a:rPr lang="en-US" baseline="0" dirty="0" err="1"/>
              <a:t>stocké</a:t>
            </a:r>
            <a:r>
              <a:rPr lang="en-US" baseline="0" dirty="0"/>
              <a:t> et </a:t>
            </a:r>
            <a:r>
              <a:rPr lang="en-US" baseline="0" dirty="0" err="1"/>
              <a:t>hérité</a:t>
            </a:r>
            <a:r>
              <a:rPr lang="en-US" baseline="0" dirty="0"/>
              <a:t>? </a:t>
            </a:r>
            <a:r>
              <a:rPr lang="en-US" baseline="0" dirty="0" err="1"/>
              <a:t>Qu'est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ce</a:t>
            </a:r>
            <a:r>
              <a:rPr lang="en-US" baseline="0" dirty="0"/>
              <a:t>, la </a:t>
            </a:r>
            <a:r>
              <a:rPr lang="en-US" baseline="0" dirty="0" err="1"/>
              <a:t>mutatiom</a:t>
            </a:r>
            <a:r>
              <a:rPr lang="en-US" baseline="0" dirty="0"/>
              <a:t>? </a:t>
            </a:r>
            <a:r>
              <a:rPr lang="en-US" baseline="0" dirty="0" err="1"/>
              <a:t>Ecoutons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7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Gray-scale diagram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intrapatient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genetic distance,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Tki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different patients at different variable sites in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intrapatient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genetic distance is indicated by the degree of shading, as shown on the scale on the right. Letters and numbers under the diagram show consensus nucleotides and positions in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respectively. </a:t>
            </a:r>
            <a:endParaRPr lang="en-GB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9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dependence of the mutant frequency at different initial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purely mutant (reversion) (thicker line in upper panel), purely wild type (accumulation) (lower panel), or 50% mutant (growth competition) (dashed line). The thinner curve shows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intrapatient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genetic distance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during reversion. The horizontal bar is the time interval during which the base would be classified as variable (5 to 95%). Values shown in the upper left corner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parameters as follows: the forward (wild type 3 mutant) and reverse mutation rates, </a:t>
            </a:r>
            <a:r>
              <a:rPr lang="en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􏰐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and </a:t>
            </a:r>
            <a:r>
              <a:rPr lang="en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􏰐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corresponding to either A or C wild type;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cation cycle time,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and selection coefficient,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reversion half-time,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50, is given by the equation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en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􏰇 (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)ln(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􏰐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r). </a:t>
            </a:r>
            <a:endParaRPr lang="en-GB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hyperlink" Target="mailto:ivan4995@gmail.com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39041" y="2983096"/>
            <a:ext cx="7145337" cy="104933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Эволюция и экология</a:t>
            </a:r>
            <a:br>
              <a:rPr lang="ru-RU" sz="3600" dirty="0"/>
            </a:br>
            <a:r>
              <a:rPr lang="ru-RU" sz="2400" dirty="0"/>
              <a:t>лекция 3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758950" y="4614597"/>
            <a:ext cx="6082723" cy="19344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>
                <a:solidFill>
                  <a:srgbClr val="C00000"/>
                </a:solidFill>
              </a:rPr>
              <a:t>Игорь </a:t>
            </a:r>
            <a:r>
              <a:rPr lang="ru-RU" sz="1600" dirty="0" err="1">
                <a:solidFill>
                  <a:srgbClr val="C00000"/>
                </a:solidFill>
              </a:rPr>
              <a:t>Мартынович</a:t>
            </a:r>
            <a:r>
              <a:rPr lang="ru-RU" sz="1600" dirty="0">
                <a:solidFill>
                  <a:srgbClr val="C00000"/>
                </a:solidFill>
              </a:rPr>
              <a:t> </a:t>
            </a:r>
            <a:r>
              <a:rPr lang="ru-RU" sz="1600" dirty="0" err="1">
                <a:solidFill>
                  <a:srgbClr val="C00000"/>
                </a:solidFill>
              </a:rPr>
              <a:t>Рузин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ru-RU" sz="1600" dirty="0">
                <a:solidFill>
                  <a:srgbClr val="C00000"/>
                </a:solidFill>
              </a:rPr>
              <a:t>доцент, </a:t>
            </a:r>
            <a:r>
              <a:rPr lang="ru-RU" sz="1600" dirty="0" err="1">
                <a:solidFill>
                  <a:srgbClr val="C00000"/>
                </a:solidFill>
              </a:rPr>
              <a:t>в.н.с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C00000"/>
                </a:solidFill>
                <a:hlinkClick r:id="rId5"/>
              </a:rPr>
              <a:t>ivan4995@gmail.com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1600" dirty="0" err="1">
                <a:solidFill>
                  <a:srgbClr val="C00000"/>
                </a:solidFill>
              </a:rPr>
              <a:t>igor.rouzine@iephb.ru</a:t>
            </a:r>
            <a:endParaRPr lang="en-GB" sz="1050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A9DBD-E90D-0741-96B9-53B6AA49C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21" y="142641"/>
            <a:ext cx="5392079" cy="2258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26FA4-11AC-A642-8646-A80CBBBCB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486"/>
            <a:ext cx="3517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45">
        <p:fade/>
      </p:transition>
    </mc:Choice>
    <mc:Fallback xmlns="">
      <p:transition spd="med" advTm="11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17B7-167D-2A44-9488-E15A9EEEB8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5500" y="-427127"/>
            <a:ext cx="6508750" cy="1143000"/>
          </a:xfrm>
        </p:spPr>
        <p:txBody>
          <a:bodyPr/>
          <a:lstStyle/>
          <a:p>
            <a:r>
              <a:rPr lang="en-US" dirty="0"/>
              <a:t>Solving the equation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9AFBC-4A33-2F42-96C7-C4E88DF75A12}"/>
                  </a:ext>
                </a:extLst>
              </p:cNvPr>
              <p:cNvSpPr txBox="1"/>
              <p:nvPr/>
            </p:nvSpPr>
            <p:spPr>
              <a:xfrm>
                <a:off x="1644935" y="2972265"/>
                <a:ext cx="5857103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9AFBC-4A33-2F42-96C7-C4E88DF7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935" y="2972265"/>
                <a:ext cx="5857103" cy="661335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E474-7F2F-E148-A6AC-9F863DB6CD17}"/>
                  </a:ext>
                </a:extLst>
              </p:cNvPr>
              <p:cNvSpPr txBox="1"/>
              <p:nvPr/>
            </p:nvSpPr>
            <p:spPr>
              <a:xfrm>
                <a:off x="2287486" y="2049052"/>
                <a:ext cx="457200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RU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B7E474-7F2F-E148-A6AC-9F863DB6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486" y="2049052"/>
                <a:ext cx="4572000" cy="667490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71381C-7AB0-6443-A8C0-72669BAD3651}"/>
                  </a:ext>
                </a:extLst>
              </p:cNvPr>
              <p:cNvSpPr txBox="1"/>
              <p:nvPr/>
            </p:nvSpPr>
            <p:spPr>
              <a:xfrm>
                <a:off x="1966210" y="3889323"/>
                <a:ext cx="5214552" cy="676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RU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RU" i="0">
                          <a:latin typeface="Cambria Math" panose="02040503050406030204" pitchFamily="18" charset="0"/>
                        </a:rPr>
                        <m:t>n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RU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𝑠𝑡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71381C-7AB0-6443-A8C0-72669BAD3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210" y="3889323"/>
                <a:ext cx="5214552" cy="676404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0FB1D3-91D5-874B-9724-5AE17C7166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18" y="4821450"/>
            <a:ext cx="4592537" cy="972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6CA9C6-8BDE-734E-BE75-DD98723E575F}"/>
              </a:ext>
            </a:extLst>
          </p:cNvPr>
          <p:cNvSpPr txBox="1"/>
          <p:nvPr/>
        </p:nvSpPr>
        <p:spPr>
          <a:xfrm>
            <a:off x="421717" y="2070211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Разделение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переменных</a:t>
            </a:r>
            <a:endParaRPr lang="en-FR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C47176-725E-F34F-84CF-4D0D31568199}"/>
                  </a:ext>
                </a:extLst>
              </p:cNvPr>
              <p:cNvSpPr txBox="1"/>
              <p:nvPr/>
            </p:nvSpPr>
            <p:spPr>
              <a:xfrm>
                <a:off x="2287486" y="604987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begChr m:val="["/>
                          <m:endChr m:val="]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C47176-725E-F34F-84CF-4D0D315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486" y="6049879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106667" b="-17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7B13A38-FB7F-C64E-BCD4-EAEB412C3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1" y="1125839"/>
            <a:ext cx="2860671" cy="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0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161" y="126078"/>
            <a:ext cx="8730652" cy="1143000"/>
          </a:xfrm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ru-RU" sz="3100" dirty="0"/>
              <a:t>Эволюция одного локуса</a:t>
            </a:r>
            <a:br>
              <a:rPr lang="ru-RU" sz="3100" dirty="0"/>
            </a:br>
            <a:r>
              <a:rPr lang="ru-RU" sz="3100" dirty="0"/>
              <a:t>очень большой популяции</a:t>
            </a:r>
            <a:br>
              <a:rPr lang="ru-RU" sz="2700" dirty="0"/>
            </a:br>
            <a:r>
              <a:rPr lang="ru-RU" sz="2700" dirty="0"/>
              <a:t> </a:t>
            </a:r>
            <a:endParaRPr lang="en-FR" sz="27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DCDF2-CCFE-A246-8E00-0018A973FC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" y="1969162"/>
            <a:ext cx="3975100" cy="391636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67360F-DA41-7B42-82F8-ADED1144921E}"/>
              </a:ext>
            </a:extLst>
          </p:cNvPr>
          <p:cNvSpPr/>
          <p:nvPr/>
        </p:nvSpPr>
        <p:spPr>
          <a:xfrm>
            <a:off x="4524146" y="5855918"/>
            <a:ext cx="427512" cy="62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E0F7D-DA02-D74F-905B-211E0B1592B1}"/>
              </a:ext>
            </a:extLst>
          </p:cNvPr>
          <p:cNvSpPr txBox="1"/>
          <p:nvPr/>
        </p:nvSpPr>
        <p:spPr>
          <a:xfrm>
            <a:off x="1175147" y="5743789"/>
            <a:ext cx="213872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/>
              <a:t>Время в поколениях, </a:t>
            </a:r>
            <a:r>
              <a:rPr lang="en-US" sz="1400" dirty="0"/>
              <a:t>t</a:t>
            </a:r>
            <a:endParaRPr lang="en-RU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5CD7C-039D-9A40-90BF-1457565F8A6D}"/>
              </a:ext>
            </a:extLst>
          </p:cNvPr>
          <p:cNvSpPr txBox="1"/>
          <p:nvPr/>
        </p:nvSpPr>
        <p:spPr>
          <a:xfrm rot="16200000">
            <a:off x="-659280" y="3773455"/>
            <a:ext cx="16482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/>
              <a:t>Доля мутантов, </a:t>
            </a:r>
            <a:r>
              <a:rPr lang="en-US" sz="1400" dirty="0"/>
              <a:t>f</a:t>
            </a:r>
            <a:endParaRPr lang="en-RU" sz="1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3086B4-99D0-F248-8F14-E78505C01B86}"/>
              </a:ext>
            </a:extLst>
          </p:cNvPr>
          <p:cNvSpPr/>
          <p:nvPr/>
        </p:nvSpPr>
        <p:spPr>
          <a:xfrm rot="320025">
            <a:off x="2039861" y="4427745"/>
            <a:ext cx="884212" cy="177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8DF3F5-FB59-554E-98C6-701C0270BDE8}"/>
              </a:ext>
            </a:extLst>
          </p:cNvPr>
          <p:cNvSpPr txBox="1"/>
          <p:nvPr/>
        </p:nvSpPr>
        <p:spPr>
          <a:xfrm>
            <a:off x="957177" y="3923866"/>
            <a:ext cx="145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Competition</a:t>
            </a:r>
            <a:endParaRPr lang="en-RU" sz="14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17532-A164-2942-807D-90D52EA80D17}"/>
              </a:ext>
            </a:extLst>
          </p:cNvPr>
          <p:cNvSpPr txBox="1"/>
          <p:nvPr/>
        </p:nvSpPr>
        <p:spPr>
          <a:xfrm>
            <a:off x="5213006" y="448293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f (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)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=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endParaRPr lang="en-FR" baseline="-25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34A5C2-1816-034B-AEE6-7950FC14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42" y="5002298"/>
            <a:ext cx="22352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7929DC-E5CB-2D49-AAE7-B49E03B9755D}"/>
              </a:ext>
            </a:extLst>
          </p:cNvPr>
          <p:cNvSpPr txBox="1"/>
          <p:nvPr/>
        </p:nvSpPr>
        <p:spPr>
          <a:xfrm>
            <a:off x="5213006" y="314443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</a:rPr>
              <a:t>0 &lt; </a:t>
            </a:r>
            <a:r>
              <a:rPr lang="en-US" i="1" dirty="0">
                <a:solidFill>
                  <a:srgbClr val="00B050"/>
                </a:solidFill>
                <a:latin typeface="Cambria" panose="02040503050406030204" pitchFamily="18" charset="0"/>
              </a:rPr>
              <a:t>f </a:t>
            </a:r>
            <a:r>
              <a:rPr lang="en-US" dirty="0">
                <a:solidFill>
                  <a:srgbClr val="00B050"/>
                </a:solidFill>
                <a:latin typeface="Cambria" panose="02040503050406030204" pitchFamily="18" charset="0"/>
              </a:rPr>
              <a:t>(0) &lt; 1</a:t>
            </a:r>
            <a:endParaRPr lang="en-FR" baseline="-250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D59C1C-90C0-8D45-B037-A6FF2C05478E}"/>
                  </a:ext>
                </a:extLst>
              </p:cNvPr>
              <p:cNvSpPr txBox="1"/>
              <p:nvPr/>
            </p:nvSpPr>
            <p:spPr>
              <a:xfrm>
                <a:off x="3757625" y="2331527"/>
                <a:ext cx="5208373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RU" i="0">
                          <a:latin typeface="Cambria Math" panose="02040503050406030204" pitchFamily="18" charset="0"/>
                        </a:rPr>
                        <m:t>ln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5D59C1C-90C0-8D45-B037-A6FF2C054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25" y="2331527"/>
                <a:ext cx="5208373" cy="662874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1B2C2B-254F-8D43-9996-E03438BCB475}"/>
              </a:ext>
            </a:extLst>
          </p:cNvPr>
          <p:cNvSpPr txBox="1"/>
          <p:nvPr/>
        </p:nvSpPr>
        <p:spPr>
          <a:xfrm>
            <a:off x="5213006" y="177165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f (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) 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=</a:t>
            </a:r>
            <a:r>
              <a:rPr lang="en-US" i="1" dirty="0">
                <a:solidFill>
                  <a:srgbClr val="0432FF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ambria" panose="02040503050406030204" pitchFamily="18" charset="0"/>
              </a:rPr>
              <a:t>1</a:t>
            </a:r>
            <a:endParaRPr lang="en-FR" baseline="-25000" dirty="0">
              <a:solidFill>
                <a:srgbClr val="0432FF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DE048-095B-CB47-A87C-9A47B5FA2A7E}"/>
              </a:ext>
            </a:extLst>
          </p:cNvPr>
          <p:cNvSpPr txBox="1"/>
          <p:nvPr/>
        </p:nvSpPr>
        <p:spPr>
          <a:xfrm>
            <a:off x="942581" y="6139392"/>
            <a:ext cx="706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Стационарное состояние в конце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с долей вредны</a:t>
            </a:r>
            <a:r>
              <a:rPr lang="en-US" dirty="0">
                <a:solidFill>
                  <a:srgbClr val="7030A0"/>
                </a:solidFill>
              </a:rPr>
              <a:t>x </a:t>
            </a:r>
            <a:r>
              <a:rPr lang="ru-RU" dirty="0">
                <a:solidFill>
                  <a:srgbClr val="7030A0"/>
                </a:solidFill>
              </a:rPr>
              <a:t>аллелей </a:t>
            </a:r>
            <a:r>
              <a:rPr lang="en-US" dirty="0">
                <a:solidFill>
                  <a:srgbClr val="7030A0"/>
                </a:solidFill>
                <a:latin typeface="Symbol" pitchFamily="2" charset="2"/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/s 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— </a:t>
            </a:r>
            <a:r>
              <a:rPr lang="ru-RU" dirty="0">
                <a:solidFill>
                  <a:srgbClr val="7030A0"/>
                </a:solidFill>
              </a:rPr>
              <a:t>равновесие между отбором и вредными мутациями</a:t>
            </a:r>
            <a:endParaRPr lang="en-RU" dirty="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317C83-13BD-2840-8F33-75403EEF703F}"/>
              </a:ext>
            </a:extLst>
          </p:cNvPr>
          <p:cNvSpPr txBox="1"/>
          <p:nvPr/>
        </p:nvSpPr>
        <p:spPr>
          <a:xfrm>
            <a:off x="5213006" y="562079"/>
            <a:ext cx="3124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Вероятность мутации </a:t>
            </a:r>
            <a:r>
              <a:rPr lang="en-US" dirty="0">
                <a:solidFill>
                  <a:srgbClr val="C00000"/>
                </a:solidFill>
                <a:latin typeface="Symbol" pitchFamily="2" charset="2"/>
              </a:rPr>
              <a:t>m</a:t>
            </a:r>
            <a:endParaRPr lang="ru-RU" dirty="0">
              <a:solidFill>
                <a:srgbClr val="C00000"/>
              </a:solidFill>
              <a:latin typeface="Symbol" pitchFamily="2" charset="2"/>
            </a:endParaRPr>
          </a:p>
          <a:p>
            <a:r>
              <a:rPr lang="ru-RU" dirty="0">
                <a:solidFill>
                  <a:srgbClr val="C00000"/>
                </a:solidFill>
                <a:latin typeface="Symbol" pitchFamily="2" charset="2"/>
              </a:rPr>
              <a:t>К</a:t>
            </a:r>
            <a:r>
              <a:rPr lang="ru-RU" dirty="0">
                <a:solidFill>
                  <a:srgbClr val="C00000"/>
                </a:solidFill>
              </a:rPr>
              <a:t>оэффициент отбора</a:t>
            </a:r>
            <a:r>
              <a:rPr lang="en-US" dirty="0">
                <a:solidFill>
                  <a:srgbClr val="C00000"/>
                </a:solidFill>
              </a:rPr>
              <a:t> s</a:t>
            </a:r>
          </a:p>
          <a:p>
            <a:r>
              <a:rPr lang="ru-RU" dirty="0">
                <a:solidFill>
                  <a:srgbClr val="C00000"/>
                </a:solidFill>
              </a:rPr>
              <a:t>Время </a:t>
            </a:r>
            <a:r>
              <a:rPr lang="en-US" dirty="0">
                <a:solidFill>
                  <a:srgbClr val="C00000"/>
                </a:solidFill>
              </a:rPr>
              <a:t>t </a:t>
            </a:r>
            <a:r>
              <a:rPr lang="ru-RU" dirty="0">
                <a:solidFill>
                  <a:srgbClr val="C00000"/>
                </a:solidFill>
              </a:rPr>
              <a:t>в поколениях</a:t>
            </a:r>
            <a:endParaRPr lang="en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0A359A-683A-019D-CCB9-2122122BAA78}"/>
                  </a:ext>
                </a:extLst>
              </p:cNvPr>
              <p:cNvSpPr txBox="1"/>
              <p:nvPr/>
            </p:nvSpPr>
            <p:spPr>
              <a:xfrm>
                <a:off x="-80263" y="1116391"/>
                <a:ext cx="5208372" cy="61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RU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𝑠𝑓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0A359A-683A-019D-CCB9-2122122BA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263" y="1116391"/>
                <a:ext cx="5208372" cy="618887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338307-4C7F-FC2C-BCDF-9F57C5A3692D}"/>
                  </a:ext>
                </a:extLst>
              </p:cNvPr>
              <p:cNvSpPr txBox="1"/>
              <p:nvPr/>
            </p:nvSpPr>
            <p:spPr>
              <a:xfrm>
                <a:off x="4049074" y="3663803"/>
                <a:ext cx="4993937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RU" i="0">
                          <a:latin typeface="Cambria Math" panose="02040503050406030204" pitchFamily="18" charset="0"/>
                        </a:rPr>
                        <m:t>ln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338307-4C7F-FC2C-BCDF-9F57C5A36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074" y="3663803"/>
                <a:ext cx="4993937" cy="669094"/>
              </a:xfrm>
              <a:prstGeom prst="rect">
                <a:avLst/>
              </a:prstGeom>
              <a:blipFill>
                <a:blip r:embed="rId6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04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9205" y="-177800"/>
            <a:ext cx="6508750" cy="1143000"/>
          </a:xfrm>
        </p:spPr>
        <p:txBody>
          <a:bodyPr/>
          <a:lstStyle/>
          <a:p>
            <a:r>
              <a:rPr lang="ru-RU" dirty="0"/>
              <a:t>Главные выводы </a:t>
            </a:r>
            <a:r>
              <a:rPr lang="en-US" dirty="0"/>
              <a:t>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9205" y="1976437"/>
            <a:ext cx="6508750" cy="3916363"/>
          </a:xfrm>
        </p:spPr>
        <p:txBody>
          <a:bodyPr>
            <a:normAutofit/>
          </a:bodyPr>
          <a:lstStyle/>
          <a:p>
            <a:r>
              <a:rPr lang="ru-RU" dirty="0"/>
              <a:t>Детерминистический уравнение эволюционной динамики следует из первых принципов </a:t>
            </a:r>
          </a:p>
          <a:p>
            <a:r>
              <a:rPr lang="ru-RU" dirty="0"/>
              <a:t>Решается аналитически</a:t>
            </a:r>
            <a:endParaRPr lang="en-US" dirty="0"/>
          </a:p>
          <a:p>
            <a:r>
              <a:rPr lang="ru-RU" dirty="0"/>
              <a:t>Решение дает </a:t>
            </a:r>
          </a:p>
          <a:p>
            <a:pPr lvl="1"/>
            <a:r>
              <a:rPr lang="en-US" dirty="0"/>
              <a:t>S-</a:t>
            </a:r>
            <a:r>
              <a:rPr lang="ru-RU" dirty="0"/>
              <a:t>образную динамику фиксации выгодной мутации</a:t>
            </a:r>
          </a:p>
          <a:p>
            <a:pPr lvl="1"/>
            <a:r>
              <a:rPr lang="ru-RU" dirty="0"/>
              <a:t>Кривую соревнования</a:t>
            </a:r>
          </a:p>
          <a:p>
            <a:pPr lvl="1"/>
            <a:r>
              <a:rPr lang="ru-RU" dirty="0"/>
              <a:t>накопление  невыгодной мутации</a:t>
            </a:r>
          </a:p>
          <a:p>
            <a:endParaRPr lang="ru-RU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7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16">
        <p:fade/>
      </p:transition>
    </mc:Choice>
    <mc:Fallback xmlns="">
      <p:transition spd="med" advTm="25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29A4-E9A1-4B4A-B220-D389E476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C952-56F1-814A-B268-B2CBFB114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37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8C82-1801-8745-9E8B-AF6B25B66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4320" y="-187036"/>
            <a:ext cx="7915853" cy="1143000"/>
          </a:xfrm>
        </p:spPr>
        <p:txBody>
          <a:bodyPr/>
          <a:lstStyle/>
          <a:p>
            <a:r>
              <a:rPr lang="ru-RU" sz="2800" dirty="0"/>
              <a:t>Пример 1: ВИЧ вырабатывает сопротивление анти-вирусной терапии</a:t>
            </a:r>
            <a:endParaRPr lang="en-FR" sz="2800" dirty="0"/>
          </a:p>
        </p:txBody>
      </p:sp>
      <p:pic>
        <p:nvPicPr>
          <p:cNvPr id="4" name="Content Placeholder 3" descr="hiv-2.pdf">
            <a:extLst>
              <a:ext uri="{FF2B5EF4-FFF2-40B4-BE49-F238E27FC236}">
                <a16:creationId xmlns:a16="http://schemas.microsoft.com/office/drawing/2014/main" id="{AE638121-F67E-014F-A102-B9D71DC019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78" r="-15678"/>
          <a:stretch>
            <a:fillRect/>
          </a:stretch>
        </p:blipFill>
        <p:spPr>
          <a:xfrm>
            <a:off x="1015635" y="2108960"/>
            <a:ext cx="5952083" cy="35814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987FD4-29C4-194C-ADD0-F53C06640D71}"/>
              </a:ext>
            </a:extLst>
          </p:cNvPr>
          <p:cNvSpPr/>
          <p:nvPr/>
        </p:nvSpPr>
        <p:spPr>
          <a:xfrm>
            <a:off x="3771018" y="2434540"/>
            <a:ext cx="2179175" cy="2627216"/>
          </a:xfrm>
          <a:prstGeom prst="rect">
            <a:avLst/>
          </a:prstGeom>
          <a:solidFill>
            <a:schemeClr val="accent1">
              <a:alpha val="2723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4BE64-99BD-8E4E-ACD9-3983932398D6}"/>
              </a:ext>
            </a:extLst>
          </p:cNvPr>
          <p:cNvSpPr txBox="1"/>
          <p:nvPr/>
        </p:nvSpPr>
        <p:spPr>
          <a:xfrm>
            <a:off x="117896" y="6091465"/>
            <a:ext cx="890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лекарства: Резистивный аллель выгоден с коэффициентом отбора</a:t>
            </a:r>
          </a:p>
          <a:p>
            <a:r>
              <a:rPr lang="ru-RU" dirty="0"/>
              <a:t> </a:t>
            </a:r>
            <a:r>
              <a:rPr lang="en-US" dirty="0" err="1"/>
              <a:t>s</a:t>
            </a:r>
            <a:r>
              <a:rPr lang="en-US" baseline="-25000" dirty="0" err="1"/>
              <a:t>res</a:t>
            </a:r>
            <a:r>
              <a:rPr lang="en-US" dirty="0"/>
              <a:t> – </a:t>
            </a:r>
            <a:r>
              <a:rPr lang="en-US" dirty="0" err="1"/>
              <a:t>s</a:t>
            </a:r>
            <a:r>
              <a:rPr lang="en-US" baseline="-25000" dirty="0" err="1"/>
              <a:t>cost</a:t>
            </a:r>
            <a:r>
              <a:rPr lang="en-US" dirty="0"/>
              <a:t> </a:t>
            </a:r>
            <a:r>
              <a:rPr lang="ru-RU" dirty="0"/>
              <a:t>&gt; 0 где </a:t>
            </a:r>
            <a:r>
              <a:rPr lang="en-US" dirty="0" err="1"/>
              <a:t>s</a:t>
            </a:r>
            <a:r>
              <a:rPr lang="en-US" baseline="-25000" dirty="0" err="1"/>
              <a:t>res</a:t>
            </a:r>
            <a:r>
              <a:rPr lang="ru-RU" baseline="-25000" dirty="0"/>
              <a:t> </a:t>
            </a:r>
            <a:r>
              <a:rPr lang="ru-RU" dirty="0"/>
              <a:t>— выигрыш из-за  </a:t>
            </a:r>
            <a:r>
              <a:rPr lang="ru-RU" dirty="0" err="1"/>
              <a:t>резистивности</a:t>
            </a:r>
            <a:r>
              <a:rPr lang="ru-RU" dirty="0"/>
              <a:t> лекарству.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0132-BEA7-3A43-9840-740EACC69DDC}"/>
              </a:ext>
            </a:extLst>
          </p:cNvPr>
          <p:cNvSpPr txBox="1"/>
          <p:nvPr/>
        </p:nvSpPr>
        <p:spPr>
          <a:xfrm>
            <a:off x="483518" y="1062343"/>
            <a:ext cx="8489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лекарства: Резистивный аллель невыгоден с коэффициентом отбора </a:t>
            </a:r>
            <a:r>
              <a:rPr lang="en-US" dirty="0" err="1"/>
              <a:t>s</a:t>
            </a:r>
            <a:r>
              <a:rPr lang="en-US" baseline="-25000" dirty="0" err="1"/>
              <a:t>cost</a:t>
            </a:r>
            <a:r>
              <a:rPr lang="ru-RU" dirty="0"/>
              <a:t>. Он существует в малой доле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/s </a:t>
            </a:r>
            <a:r>
              <a:rPr lang="ru-RU" dirty="0"/>
              <a:t>в </a:t>
            </a:r>
            <a:r>
              <a:rPr lang="ru-RU" dirty="0" err="1"/>
              <a:t>мутационно</a:t>
            </a:r>
            <a:r>
              <a:rPr lang="ru-RU" dirty="0"/>
              <a:t>-селекционном балансе: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8E95D-384B-114D-A40D-D4F335D521E0}"/>
              </a:ext>
            </a:extLst>
          </p:cNvPr>
          <p:cNvSpPr txBox="1"/>
          <p:nvPr/>
        </p:nvSpPr>
        <p:spPr>
          <a:xfrm>
            <a:off x="2553513" y="2495477"/>
            <a:ext cx="24080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600" dirty="0"/>
              <a:t>Чувствительный вирус</a:t>
            </a:r>
            <a:endParaRPr lang="en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7D3DF-1742-E34A-A4BB-A62D6E775C1E}"/>
              </a:ext>
            </a:extLst>
          </p:cNvPr>
          <p:cNvSpPr txBox="1"/>
          <p:nvPr/>
        </p:nvSpPr>
        <p:spPr>
          <a:xfrm>
            <a:off x="2583482" y="4511448"/>
            <a:ext cx="2137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600" dirty="0"/>
              <a:t>Резистивный вирус</a:t>
            </a:r>
            <a:endParaRPr lang="en-R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5AC08-AFF9-924B-8E0A-FC9F183D62EC}"/>
              </a:ext>
            </a:extLst>
          </p:cNvPr>
          <p:cNvSpPr txBox="1"/>
          <p:nvPr/>
        </p:nvSpPr>
        <p:spPr>
          <a:xfrm>
            <a:off x="3134303" y="5355317"/>
            <a:ext cx="2246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Неделя терапии   </a:t>
            </a:r>
            <a:endParaRPr lang="en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36CDF-6B4B-2440-AFCA-5492968652F6}"/>
              </a:ext>
            </a:extLst>
          </p:cNvPr>
          <p:cNvSpPr txBox="1"/>
          <p:nvPr/>
        </p:nvSpPr>
        <p:spPr>
          <a:xfrm rot="16200000">
            <a:off x="914369" y="3397546"/>
            <a:ext cx="16546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Log</a:t>
            </a:r>
            <a:r>
              <a:rPr lang="ru-RU" sz="1600" dirty="0"/>
              <a:t> вирусной </a:t>
            </a:r>
            <a:endParaRPr lang="en-US" sz="1600" dirty="0"/>
          </a:p>
          <a:p>
            <a:pPr algn="ctr"/>
            <a:r>
              <a:rPr lang="ru-RU" sz="1600" dirty="0"/>
              <a:t>нагрузки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102321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3098-75A9-AE43-AEDE-E4591646AE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88" y="251402"/>
            <a:ext cx="7772400" cy="1143000"/>
          </a:xfrm>
        </p:spPr>
        <p:txBody>
          <a:bodyPr/>
          <a:lstStyle/>
          <a:p>
            <a:r>
              <a:rPr lang="ru-RU" sz="2800" dirty="0"/>
              <a:t>Пример 2: Полиморфизм ВИЧ внутри пациентов </a:t>
            </a:r>
            <a:r>
              <a:rPr lang="en-US" sz="2800" dirty="0"/>
              <a:t>(</a:t>
            </a:r>
            <a:r>
              <a:rPr lang="ru-RU" sz="2800" dirty="0"/>
              <a:t>без лекарств</a:t>
            </a:r>
            <a:r>
              <a:rPr lang="en-US" sz="2800" dirty="0"/>
              <a:t>a)</a:t>
            </a:r>
            <a:endParaRPr lang="en-FR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B316A-E34D-2A48-9A99-CC1E860631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275"/>
            <a:ext cx="8464550" cy="4060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43FF1-3355-264C-B34A-BFDEBEC3E47B}"/>
              </a:ext>
            </a:extLst>
          </p:cNvPr>
          <p:cNvSpPr txBox="1"/>
          <p:nvPr/>
        </p:nvSpPr>
        <p:spPr>
          <a:xfrm>
            <a:off x="3311236" y="2105891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</a:t>
            </a:r>
            <a:r>
              <a:rPr lang="en-US" dirty="0"/>
              <a:t> = 2 f(1-f)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20543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4651-6B14-CA45-B77C-16AFFC0181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3550" y="749092"/>
            <a:ext cx="7656900" cy="1143000"/>
          </a:xfrm>
        </p:spPr>
        <p:txBody>
          <a:bodyPr/>
          <a:lstStyle/>
          <a:p>
            <a:r>
              <a:rPr lang="ru-RU" dirty="0"/>
              <a:t>Объяснение: адаптация (реверсия мутантов) внутри пациента</a:t>
            </a: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EA4358-88E1-B741-A981-1535421496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192546"/>
            <a:ext cx="4070350" cy="39163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73A2D-CDF1-A04C-B8C4-D0DF5C471CA5}"/>
              </a:ext>
            </a:extLst>
          </p:cNvPr>
          <p:cNvSpPr txBox="1"/>
          <p:nvPr/>
        </p:nvSpPr>
        <p:spPr>
          <a:xfrm>
            <a:off x="5876670" y="3135065"/>
            <a:ext cx="32287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Дано: </a:t>
            </a:r>
          </a:p>
          <a:p>
            <a:r>
              <a:rPr lang="ru-RU" dirty="0"/>
              <a:t>скорость мутации 10</a:t>
            </a:r>
            <a:r>
              <a:rPr lang="ru-RU" baseline="30000" dirty="0"/>
              <a:t>-5</a:t>
            </a:r>
          </a:p>
          <a:p>
            <a:r>
              <a:rPr lang="ru-RU" dirty="0"/>
              <a:t>скорость ротации ½ день,</a:t>
            </a:r>
          </a:p>
          <a:p>
            <a:r>
              <a:rPr lang="ru-RU" dirty="0"/>
              <a:t>среднее время 5 лет</a:t>
            </a:r>
          </a:p>
          <a:p>
            <a:endParaRPr lang="ru-RU" dirty="0"/>
          </a:p>
          <a:p>
            <a:r>
              <a:rPr lang="ru-RU" dirty="0"/>
              <a:t>Подгонка: </a:t>
            </a:r>
            <a:r>
              <a:rPr lang="ru-RU" dirty="0" err="1"/>
              <a:t>s</a:t>
            </a:r>
            <a:r>
              <a:rPr lang="en-US" dirty="0"/>
              <a:t>=0.008</a:t>
            </a:r>
            <a:r>
              <a:rPr lang="ru-RU" dirty="0"/>
              <a:t> </a:t>
            </a:r>
          </a:p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EE31B-0C70-2946-95F3-7E6685A5980F}"/>
              </a:ext>
            </a:extLst>
          </p:cNvPr>
          <p:cNvSpPr txBox="1"/>
          <p:nvPr/>
        </p:nvSpPr>
        <p:spPr>
          <a:xfrm>
            <a:off x="5876670" y="2226900"/>
            <a:ext cx="12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</a:t>
            </a:r>
            <a:r>
              <a:rPr lang="en-US" dirty="0"/>
              <a:t> = 2 f(1-f)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4900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7FE-C6A7-DD43-850F-6E8B91D4BF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3610" y="286919"/>
            <a:ext cx="6492875" cy="85725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Пример 3: эволюция </a:t>
            </a:r>
            <a:r>
              <a:rPr lang="en-US" sz="2800" dirty="0"/>
              <a:t>SARS-Cov-2 </a:t>
            </a:r>
            <a:r>
              <a:rPr lang="ru-RU" sz="2800" dirty="0"/>
              <a:t>в населении</a:t>
            </a:r>
            <a:r>
              <a:rPr lang="en-US" sz="2800" dirty="0"/>
              <a:t>.</a:t>
            </a:r>
            <a:r>
              <a:rPr lang="ru-RU" sz="2800" dirty="0"/>
              <a:t> Штамм</a:t>
            </a:r>
            <a:r>
              <a:rPr lang="en-US" sz="2800" dirty="0"/>
              <a:t> Alpha (B.1.1.7)</a:t>
            </a:r>
            <a:r>
              <a:rPr lang="ru-RU" sz="2800" dirty="0"/>
              <a:t> </a:t>
            </a:r>
            <a:endParaRPr lang="en-F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EC9AE-80B7-EB4B-840F-7ADEDBAB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22" y="1949742"/>
            <a:ext cx="3353413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CFD14-BE91-FF42-9B43-1FAFA7944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2" y="1949741"/>
            <a:ext cx="2695575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03D7F-1A43-F447-843E-AC9AE12E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80" y="2668091"/>
            <a:ext cx="2263516" cy="24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062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8A77-01EB-1545-A2D9-40E6DAED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Другие виды естественного отбора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E7BF7-CDEB-2841-8B96-3F8697BBC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7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2B96-1F32-6341-A402-2B3807FDE3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009" y="154420"/>
            <a:ext cx="7802088" cy="1143000"/>
          </a:xfrm>
        </p:spPr>
        <p:txBody>
          <a:bodyPr/>
          <a:lstStyle/>
          <a:p>
            <a:r>
              <a:rPr lang="ru-RU" dirty="0"/>
              <a:t>Существенное ограничение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50DF-88DB-4143-9CCC-AAFE1AB2A7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644" y="1627909"/>
            <a:ext cx="6508750" cy="3916363"/>
          </a:xfrm>
        </p:spPr>
        <p:txBody>
          <a:bodyPr/>
          <a:lstStyle/>
          <a:p>
            <a:r>
              <a:rPr lang="ru-RU" dirty="0"/>
              <a:t>Данный курс лекций рассматривает классический Дарвиновский </a:t>
            </a:r>
            <a:r>
              <a:rPr lang="ru-RU" b="1" dirty="0"/>
              <a:t>направленный очищающий</a:t>
            </a:r>
            <a:r>
              <a:rPr lang="ru-RU" dirty="0"/>
              <a:t> отбор</a:t>
            </a:r>
          </a:p>
          <a:p>
            <a:r>
              <a:rPr lang="ru-RU" dirty="0"/>
              <a:t>Рано или поздно, в отсутствие мутаций, система станет совершенно мономорфной</a:t>
            </a:r>
          </a:p>
          <a:p>
            <a:r>
              <a:rPr lang="ru-RU" dirty="0"/>
              <a:t>Выживание только наиболее приспособленного </a:t>
            </a:r>
            <a:r>
              <a:rPr lang="ru-RU" dirty="0" err="1"/>
              <a:t>генетичского</a:t>
            </a:r>
            <a:r>
              <a:rPr lang="ru-RU" dirty="0"/>
              <a:t> варианта</a:t>
            </a:r>
            <a:endParaRPr lang="en-US" dirty="0"/>
          </a:p>
          <a:p>
            <a:r>
              <a:rPr lang="ru-RU" dirty="0"/>
              <a:t>Это так всегда?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095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5" y="3991232"/>
            <a:ext cx="6567054" cy="2714368"/>
          </a:xfrm>
        </p:spPr>
        <p:txBody>
          <a:bodyPr/>
          <a:lstStyle/>
          <a:p>
            <a:r>
              <a:rPr lang="ru-RU" dirty="0"/>
              <a:t>Метод популяционной генетики</a:t>
            </a:r>
            <a:br>
              <a:rPr lang="en-US" dirty="0"/>
            </a:b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CA48F-CA87-ED47-928B-12F962277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15" y="253917"/>
            <a:ext cx="2451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76">
        <p:fade/>
      </p:transition>
    </mc:Choice>
    <mc:Fallback xmlns="">
      <p:transition spd="med" advTm="10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FEB0-6B3E-2440-87A3-2FB728DB1B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667" y="-66779"/>
            <a:ext cx="8075221" cy="1143000"/>
          </a:xfrm>
        </p:spPr>
        <p:txBody>
          <a:bodyPr/>
          <a:lstStyle/>
          <a:p>
            <a:r>
              <a:rPr lang="ru-RU" sz="3200" dirty="0"/>
              <a:t>Другие виды естественного отбора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1193-3F83-4143-8790-AC26D097B8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6903" y="1865416"/>
            <a:ext cx="6508750" cy="3916363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Дизруптивный</a:t>
            </a:r>
            <a:r>
              <a:rPr lang="ru-RU" dirty="0"/>
              <a:t> отбор (экологическая ниша</a:t>
            </a:r>
            <a:r>
              <a:rPr lang="en-US" dirty="0"/>
              <a:t>, </a:t>
            </a:r>
            <a:r>
              <a:rPr lang="ru-RU" dirty="0"/>
              <a:t>на разнообразие)</a:t>
            </a:r>
          </a:p>
          <a:p>
            <a:r>
              <a:rPr lang="ru-RU" dirty="0"/>
              <a:t>Балансирующий (стабилизирующий) отбор </a:t>
            </a:r>
          </a:p>
          <a:p>
            <a:r>
              <a:rPr lang="ru-RU" dirty="0"/>
              <a:t>Отбор зависящий от доли аллели </a:t>
            </a:r>
          </a:p>
          <a:p>
            <a:r>
              <a:rPr lang="ru-RU" dirty="0"/>
              <a:t>Противоборствующие виды (Красная Королева)</a:t>
            </a:r>
            <a:endParaRPr lang="en-US" dirty="0"/>
          </a:p>
          <a:p>
            <a:r>
              <a:rPr lang="ru-RU" dirty="0"/>
              <a:t>Конфликт отбора между разными биологическими уровнями </a:t>
            </a:r>
          </a:p>
          <a:p>
            <a:r>
              <a:rPr lang="ru-RU" dirty="0"/>
              <a:t>Групповой отбор. Жулики и кооператоры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75885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3B35-104E-7A4F-890E-86539C700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5352" y="-65465"/>
            <a:ext cx="7523163" cy="1143000"/>
          </a:xfrm>
        </p:spPr>
        <p:txBody>
          <a:bodyPr/>
          <a:lstStyle/>
          <a:p>
            <a:r>
              <a:rPr lang="ru-RU" dirty="0" err="1"/>
              <a:t>Дизруптивный</a:t>
            </a:r>
            <a:r>
              <a:rPr lang="ru-RU" dirty="0"/>
              <a:t> отбор </a:t>
            </a:r>
            <a:r>
              <a:rPr lang="ru-RU" sz="2400" dirty="0"/>
              <a:t>(экологическая ниша</a:t>
            </a:r>
            <a:r>
              <a:rPr lang="en-US" sz="2400" dirty="0"/>
              <a:t>, </a:t>
            </a:r>
            <a:r>
              <a:rPr lang="ru-RU" sz="2400" dirty="0"/>
              <a:t>на разнообразие</a:t>
            </a:r>
            <a:r>
              <a:rPr lang="ru-RU" sz="2400" dirty="0">
                <a:solidFill>
                  <a:srgbClr val="C00000"/>
                </a:solidFill>
              </a:rPr>
              <a:t>)</a:t>
            </a:r>
            <a:endParaRPr lang="en-F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C163F8-BA8D-4344-BCD3-2A6677169964}"/>
              </a:ext>
            </a:extLst>
          </p:cNvPr>
          <p:cNvSpPr/>
          <p:nvPr/>
        </p:nvSpPr>
        <p:spPr>
          <a:xfrm>
            <a:off x="2079927" y="3750545"/>
            <a:ext cx="1274618" cy="12746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C1F56E-4494-3F45-8F3A-966E4A9F86E8}"/>
              </a:ext>
            </a:extLst>
          </p:cNvPr>
          <p:cNvSpPr/>
          <p:nvPr/>
        </p:nvSpPr>
        <p:spPr>
          <a:xfrm>
            <a:off x="5537416" y="3750545"/>
            <a:ext cx="1274618" cy="12746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3C7285-5275-054E-A8FD-E037F012F73C}"/>
              </a:ext>
            </a:extLst>
          </p:cNvPr>
          <p:cNvCxnSpPr>
            <a:cxnSpLocks/>
          </p:cNvCxnSpPr>
          <p:nvPr/>
        </p:nvCxnSpPr>
        <p:spPr>
          <a:xfrm>
            <a:off x="3587578" y="4166257"/>
            <a:ext cx="177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28B371-3D2D-AA4D-BD72-62AE60FA5505}"/>
              </a:ext>
            </a:extLst>
          </p:cNvPr>
          <p:cNvCxnSpPr>
            <a:cxnSpLocks/>
          </p:cNvCxnSpPr>
          <p:nvPr/>
        </p:nvCxnSpPr>
        <p:spPr>
          <a:xfrm flipH="1">
            <a:off x="3573346" y="4526475"/>
            <a:ext cx="177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433AB9-4C74-EE46-977E-A3EB2E48977C}"/>
              </a:ext>
            </a:extLst>
          </p:cNvPr>
          <p:cNvSpPr txBox="1"/>
          <p:nvPr/>
        </p:nvSpPr>
        <p:spPr>
          <a:xfrm>
            <a:off x="4286934" y="359560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m=0 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5AB6DA-D1E6-C44C-AC64-98A1381B0192}"/>
              </a:ext>
            </a:extLst>
          </p:cNvPr>
          <p:cNvSpPr/>
          <p:nvPr/>
        </p:nvSpPr>
        <p:spPr>
          <a:xfrm rot="16200000">
            <a:off x="5813020" y="3051241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E1B6427-B524-DB4D-807B-FDB0FFE59A7D}"/>
              </a:ext>
            </a:extLst>
          </p:cNvPr>
          <p:cNvSpPr/>
          <p:nvPr/>
        </p:nvSpPr>
        <p:spPr>
          <a:xfrm rot="16200000">
            <a:off x="2403029" y="3051242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07E8DE-F656-A849-96F9-77026398C5A9}"/>
              </a:ext>
            </a:extLst>
          </p:cNvPr>
          <p:cNvCxnSpPr>
            <a:cxnSpLocks/>
          </p:cNvCxnSpPr>
          <p:nvPr/>
        </p:nvCxnSpPr>
        <p:spPr>
          <a:xfrm flipH="1">
            <a:off x="6145715" y="5108745"/>
            <a:ext cx="4" cy="738448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CD1728EB-E7CB-F54F-80D8-9ED85A1D3ADF}"/>
              </a:ext>
            </a:extLst>
          </p:cNvPr>
          <p:cNvSpPr/>
          <p:nvPr/>
        </p:nvSpPr>
        <p:spPr>
          <a:xfrm>
            <a:off x="2440148" y="5949514"/>
            <a:ext cx="498764" cy="498764"/>
          </a:xfrm>
          <a:prstGeom prst="noSmoking">
            <a:avLst>
              <a:gd name="adj" fmla="val 4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BA174F9A-C34F-BF45-A2EB-5F0D0EF555BF}"/>
              </a:ext>
            </a:extLst>
          </p:cNvPr>
          <p:cNvSpPr/>
          <p:nvPr/>
        </p:nvSpPr>
        <p:spPr>
          <a:xfrm>
            <a:off x="5938595" y="5949514"/>
            <a:ext cx="498764" cy="498764"/>
          </a:xfrm>
          <a:prstGeom prst="noSmoking">
            <a:avLst>
              <a:gd name="adj" fmla="val 4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68403-1392-E84D-BEF9-CDCA9FC9EDF8}"/>
              </a:ext>
            </a:extLst>
          </p:cNvPr>
          <p:cNvSpPr txBox="1"/>
          <p:nvPr/>
        </p:nvSpPr>
        <p:spPr>
          <a:xfrm>
            <a:off x="2101522" y="4231278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мутантов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1E34B-9E04-6045-9DAA-04CF345A67F4}"/>
              </a:ext>
            </a:extLst>
          </p:cNvPr>
          <p:cNvSpPr txBox="1"/>
          <p:nvPr/>
        </p:nvSpPr>
        <p:spPr>
          <a:xfrm>
            <a:off x="5537416" y="4210491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дикий тип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577D7-4787-494A-926A-2A5C17708DFB}"/>
              </a:ext>
            </a:extLst>
          </p:cNvPr>
          <p:cNvSpPr txBox="1"/>
          <p:nvPr/>
        </p:nvSpPr>
        <p:spPr>
          <a:xfrm flipH="1">
            <a:off x="6187977" y="5250383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4633A-CD8A-1842-9ADE-FE31F5E1BED9}"/>
              </a:ext>
            </a:extLst>
          </p:cNvPr>
          <p:cNvSpPr txBox="1"/>
          <p:nvPr/>
        </p:nvSpPr>
        <p:spPr>
          <a:xfrm flipH="1">
            <a:off x="2730862" y="5259420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w=1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DDBDDA-ECF0-7145-914D-EF65D4888F4F}"/>
              </a:ext>
            </a:extLst>
          </p:cNvPr>
          <p:cNvCxnSpPr>
            <a:cxnSpLocks/>
          </p:cNvCxnSpPr>
          <p:nvPr/>
        </p:nvCxnSpPr>
        <p:spPr>
          <a:xfrm flipH="1">
            <a:off x="2689530" y="5172448"/>
            <a:ext cx="1" cy="698413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F20965-847B-F149-AE18-008B20CC4996}"/>
              </a:ext>
            </a:extLst>
          </p:cNvPr>
          <p:cNvSpPr/>
          <p:nvPr/>
        </p:nvSpPr>
        <p:spPr>
          <a:xfrm>
            <a:off x="2243952" y="1430386"/>
            <a:ext cx="891154" cy="891154"/>
          </a:xfrm>
          <a:prstGeom prst="roundRect">
            <a:avLst/>
          </a:prstGeom>
          <a:solidFill>
            <a:srgbClr val="FF59D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еда </a:t>
            </a:r>
            <a:r>
              <a:rPr lang="en-FR" dirty="0"/>
              <a:t>a</a:t>
            </a:r>
            <a:r>
              <a:rPr lang="en-FR" baseline="-250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60D3A72-DC03-2C45-BB2B-D39D6AD93625}"/>
              </a:ext>
            </a:extLst>
          </p:cNvPr>
          <p:cNvSpPr/>
          <p:nvPr/>
        </p:nvSpPr>
        <p:spPr>
          <a:xfrm>
            <a:off x="5653241" y="1430386"/>
            <a:ext cx="891154" cy="891154"/>
          </a:xfrm>
          <a:prstGeom prst="roundRect">
            <a:avLst/>
          </a:prstGeom>
          <a:solidFill>
            <a:srgbClr val="3DD8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еда </a:t>
            </a:r>
            <a:r>
              <a:rPr lang="en-FR" dirty="0"/>
              <a:t>a</a:t>
            </a:r>
            <a:r>
              <a:rPr lang="en-FR" baseline="-25000" dirty="0"/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E9F4D5-9133-3B4B-82FB-5C9464797D9E}"/>
              </a:ext>
            </a:extLst>
          </p:cNvPr>
          <p:cNvCxnSpPr>
            <a:cxnSpLocks/>
          </p:cNvCxnSpPr>
          <p:nvPr/>
        </p:nvCxnSpPr>
        <p:spPr>
          <a:xfrm flipH="1">
            <a:off x="3034997" y="2316582"/>
            <a:ext cx="2689503" cy="11439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71EDEF-2309-9544-BA2F-245493599C9E}"/>
              </a:ext>
            </a:extLst>
          </p:cNvPr>
          <p:cNvCxnSpPr>
            <a:cxnSpLocks/>
          </p:cNvCxnSpPr>
          <p:nvPr/>
        </p:nvCxnSpPr>
        <p:spPr>
          <a:xfrm>
            <a:off x="3101161" y="2284820"/>
            <a:ext cx="2729623" cy="10402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537B2B-F6B4-7A4C-9C1F-BC09586A63DD}"/>
              </a:ext>
            </a:extLst>
          </p:cNvPr>
          <p:cNvCxnSpPr>
            <a:cxnSpLocks/>
          </p:cNvCxnSpPr>
          <p:nvPr/>
        </p:nvCxnSpPr>
        <p:spPr>
          <a:xfrm>
            <a:off x="6086947" y="2327059"/>
            <a:ext cx="0" cy="8376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BE98E3-DD0D-5B48-ADF3-E0089F5C37E4}"/>
              </a:ext>
            </a:extLst>
          </p:cNvPr>
          <p:cNvCxnSpPr>
            <a:cxnSpLocks/>
          </p:cNvCxnSpPr>
          <p:nvPr/>
        </p:nvCxnSpPr>
        <p:spPr>
          <a:xfrm>
            <a:off x="2679329" y="2321540"/>
            <a:ext cx="0" cy="8645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699159-8E07-D046-A9C7-1AE1A5664D4B}"/>
              </a:ext>
            </a:extLst>
          </p:cNvPr>
          <p:cNvSpPr txBox="1"/>
          <p:nvPr/>
        </p:nvSpPr>
        <p:spPr>
          <a:xfrm>
            <a:off x="2766914" y="282619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</a:t>
            </a:r>
            <a:r>
              <a:rPr lang="ru-RU" baseline="-25000" dirty="0"/>
              <a:t>11</a:t>
            </a:r>
            <a:endParaRPr lang="en-FR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8B0574-0C0B-1842-9B9F-F2468EE73F23}"/>
              </a:ext>
            </a:extLst>
          </p:cNvPr>
          <p:cNvSpPr txBox="1"/>
          <p:nvPr/>
        </p:nvSpPr>
        <p:spPr>
          <a:xfrm>
            <a:off x="6202359" y="280037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</a:t>
            </a:r>
            <a:r>
              <a:rPr lang="ru-RU" baseline="-25000" dirty="0"/>
              <a:t>22</a:t>
            </a:r>
            <a:endParaRPr lang="en-FR" baseline="-25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273508-972D-8A41-B365-986C914D6467}"/>
              </a:ext>
            </a:extLst>
          </p:cNvPr>
          <p:cNvSpPr txBox="1"/>
          <p:nvPr/>
        </p:nvSpPr>
        <p:spPr>
          <a:xfrm>
            <a:off x="3184062" y="333680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</a:t>
            </a:r>
            <a:r>
              <a:rPr lang="ru-RU" baseline="-25000" dirty="0"/>
              <a:t>12</a:t>
            </a:r>
            <a:endParaRPr lang="en-FR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538152-274A-0242-8293-C23ECE0173D3}"/>
              </a:ext>
            </a:extLst>
          </p:cNvPr>
          <p:cNvSpPr txBox="1"/>
          <p:nvPr/>
        </p:nvSpPr>
        <p:spPr>
          <a:xfrm>
            <a:off x="5229197" y="319111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</a:t>
            </a:r>
            <a:r>
              <a:rPr lang="ru-RU" baseline="-25000" dirty="0"/>
              <a:t>21</a:t>
            </a:r>
            <a:endParaRPr lang="en-FR" baseline="-25000" dirty="0"/>
          </a:p>
        </p:txBody>
      </p:sp>
    </p:spTree>
    <p:extLst>
      <p:ext uri="{BB962C8B-B14F-4D97-AF65-F5344CB8AC3E}">
        <p14:creationId xmlns:p14="http://schemas.microsoft.com/office/powerpoint/2010/main" val="88679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8B3-300C-034C-B6FF-028410E1EF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987" y="-137041"/>
            <a:ext cx="7878763" cy="1143000"/>
          </a:xfrm>
        </p:spPr>
        <p:txBody>
          <a:bodyPr/>
          <a:lstStyle/>
          <a:p>
            <a:r>
              <a:rPr lang="ru-RU" dirty="0"/>
              <a:t>Два варианта, два ресурса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514E4-20A2-7348-8D22-D81F0031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69" y="1555750"/>
            <a:ext cx="4800600" cy="374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C5039-74F6-3243-AF3E-2E8E2E94E6F8}"/>
              </a:ext>
            </a:extLst>
          </p:cNvPr>
          <p:cNvSpPr txBox="1"/>
          <p:nvPr/>
        </p:nvSpPr>
        <p:spPr>
          <a:xfrm>
            <a:off x="6844308" y="137108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m </a:t>
            </a:r>
            <a:r>
              <a:rPr lang="en-US" dirty="0"/>
              <a:t>= 0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B478A-A679-614C-BB69-E974ADF6D3A6}"/>
              </a:ext>
            </a:extLst>
          </p:cNvPr>
          <p:cNvSpPr txBox="1"/>
          <p:nvPr/>
        </p:nvSpPr>
        <p:spPr>
          <a:xfrm>
            <a:off x="7018317" y="427511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416434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8B3-300C-034C-B6FF-028410E1EF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121" y="133184"/>
            <a:ext cx="7878763" cy="1143000"/>
          </a:xfrm>
        </p:spPr>
        <p:txBody>
          <a:bodyPr/>
          <a:lstStyle/>
          <a:p>
            <a:r>
              <a:rPr lang="ru-RU" dirty="0"/>
              <a:t>Условие сосуществование двух видов это разные вкусы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E7594-35F6-8A4E-91FA-2685872F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0" y="1346034"/>
            <a:ext cx="30226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080760-C71F-7D42-BF01-C57384C4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07" y="1542884"/>
            <a:ext cx="15113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8F433A-71E3-0840-B938-AA3D8C52D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07" y="3866984"/>
            <a:ext cx="3187700" cy="57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3D64B6-33AB-2143-AB1A-A3C36892F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3" y="2946234"/>
            <a:ext cx="6642100" cy="8509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58AF061C-8489-0B46-A9A7-5568A7AE263E}"/>
              </a:ext>
            </a:extLst>
          </p:cNvPr>
          <p:cNvSpPr/>
          <p:nvPr/>
        </p:nvSpPr>
        <p:spPr>
          <a:xfrm>
            <a:off x="3856512" y="1880238"/>
            <a:ext cx="1080655" cy="201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3F1408-3793-7A4C-BF6F-FA138E01F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07" y="4438466"/>
            <a:ext cx="3670300" cy="1409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00F447-ACCC-4244-BF52-788D28E0ACFD}"/>
              </a:ext>
            </a:extLst>
          </p:cNvPr>
          <p:cNvSpPr txBox="1"/>
          <p:nvPr/>
        </p:nvSpPr>
        <p:spPr>
          <a:xfrm>
            <a:off x="358200" y="5909063"/>
            <a:ext cx="84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уравнение </a:t>
            </a:r>
            <a:r>
              <a:rPr lang="en-US" dirty="0"/>
              <a:t>da</a:t>
            </a:r>
            <a:r>
              <a:rPr lang="en-US" baseline="-25000" dirty="0"/>
              <a:t>1</a:t>
            </a:r>
            <a:r>
              <a:rPr lang="en-US" dirty="0"/>
              <a:t>/dt=da</a:t>
            </a:r>
            <a:r>
              <a:rPr lang="en-US" baseline="-25000" dirty="0"/>
              <a:t>2</a:t>
            </a:r>
            <a:r>
              <a:rPr lang="en-US" dirty="0"/>
              <a:t>/dt=0</a:t>
            </a:r>
            <a:r>
              <a:rPr lang="ru-RU" dirty="0"/>
              <a:t> и тот же анализ, получаем тот же ответ, но к</a:t>
            </a:r>
            <a:r>
              <a:rPr lang="ru-RU" baseline="-25000" dirty="0"/>
              <a:t>12</a:t>
            </a:r>
            <a:r>
              <a:rPr lang="ru-RU" dirty="0"/>
              <a:t> и к</a:t>
            </a:r>
            <a:r>
              <a:rPr lang="ru-RU" baseline="-25000" dirty="0"/>
              <a:t>21</a:t>
            </a:r>
            <a:r>
              <a:rPr lang="ru-RU" dirty="0"/>
              <a:t> меняются местами.</a:t>
            </a:r>
            <a:endParaRPr lang="en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01189-B6BA-8743-A797-4649770F4D4C}"/>
              </a:ext>
            </a:extLst>
          </p:cNvPr>
          <p:cNvSpPr txBox="1"/>
          <p:nvPr/>
        </p:nvSpPr>
        <p:spPr>
          <a:xfrm>
            <a:off x="6805996" y="6250379"/>
            <a:ext cx="14911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Дом. зад. </a:t>
            </a:r>
            <a:r>
              <a:rPr lang="en-US" dirty="0">
                <a:solidFill>
                  <a:srgbClr val="0070C0"/>
                </a:solidFill>
              </a:rPr>
              <a:t>2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009E6-CB2E-E148-88DE-2DA681911FC8}"/>
              </a:ext>
            </a:extLst>
          </p:cNvPr>
          <p:cNvSpPr txBox="1"/>
          <p:nvPr/>
        </p:nvSpPr>
        <p:spPr>
          <a:xfrm>
            <a:off x="298108" y="450436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Первое условие: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883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277C-BB8C-DE44-95C9-E7FC39F4A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2441" y="-47743"/>
            <a:ext cx="7871254" cy="1143000"/>
          </a:xfrm>
        </p:spPr>
        <p:txBody>
          <a:bodyPr/>
          <a:lstStyle/>
          <a:p>
            <a:r>
              <a:rPr lang="ru-RU" sz="3200" dirty="0"/>
              <a:t>Балансирующий (стабилизирующий) отбор</a:t>
            </a:r>
            <a:endParaRPr lang="en-FR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B0DF-A2DF-E643-BF97-4CC12DDA54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5565" y="1351389"/>
            <a:ext cx="6508750" cy="1544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Преимущество </a:t>
            </a:r>
            <a:r>
              <a:rPr lang="ru-RU" dirty="0" err="1"/>
              <a:t>гетерозиготы</a:t>
            </a:r>
            <a:br>
              <a:rPr lang="en-FR" dirty="0"/>
            </a:br>
            <a:br>
              <a:rPr lang="en-FR"/>
            </a:br>
            <a:r>
              <a:rPr lang="ru-RU" dirty="0"/>
              <a:t>Пример: аллель серповидной клеточной анемии</a:t>
            </a:r>
            <a:endParaRPr lang="en-FR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4D7C7E-F665-D045-BE1B-063E734AA739}"/>
              </a:ext>
            </a:extLst>
          </p:cNvPr>
          <p:cNvCxnSpPr>
            <a:cxnSpLocks/>
          </p:cNvCxnSpPr>
          <p:nvPr/>
        </p:nvCxnSpPr>
        <p:spPr>
          <a:xfrm flipV="1">
            <a:off x="3419272" y="2726342"/>
            <a:ext cx="0" cy="359624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0F125-B8EE-7F47-835B-3A004676C13F}"/>
              </a:ext>
            </a:extLst>
          </p:cNvPr>
          <p:cNvCxnSpPr>
            <a:cxnSpLocks/>
          </p:cNvCxnSpPr>
          <p:nvPr/>
        </p:nvCxnSpPr>
        <p:spPr>
          <a:xfrm>
            <a:off x="3419272" y="6322585"/>
            <a:ext cx="2733304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719653-6550-9349-B36B-F0A3BAB3DFA0}"/>
              </a:ext>
            </a:extLst>
          </p:cNvPr>
          <p:cNvCxnSpPr>
            <a:cxnSpLocks/>
          </p:cNvCxnSpPr>
          <p:nvPr/>
        </p:nvCxnSpPr>
        <p:spPr>
          <a:xfrm>
            <a:off x="4373398" y="3246851"/>
            <a:ext cx="1228958" cy="9971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D8B8C1-6CAC-D247-9D25-5321FB238EA4}"/>
              </a:ext>
            </a:extLst>
          </p:cNvPr>
          <p:cNvCxnSpPr>
            <a:cxnSpLocks/>
          </p:cNvCxnSpPr>
          <p:nvPr/>
        </p:nvCxnSpPr>
        <p:spPr>
          <a:xfrm flipV="1">
            <a:off x="3419271" y="3229841"/>
            <a:ext cx="954127" cy="24986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957177-0756-1149-BB17-3AE3C52A832E}"/>
              </a:ext>
            </a:extLst>
          </p:cNvPr>
          <p:cNvSpPr txBox="1"/>
          <p:nvPr/>
        </p:nvSpPr>
        <p:spPr>
          <a:xfrm>
            <a:off x="5351701" y="634216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AE83C-D52F-3949-8E63-2FC6512AEA4E}"/>
              </a:ext>
            </a:extLst>
          </p:cNvPr>
          <p:cNvSpPr txBox="1"/>
          <p:nvPr/>
        </p:nvSpPr>
        <p:spPr>
          <a:xfrm>
            <a:off x="4188068" y="6345086"/>
            <a:ext cx="111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38356-3C11-6646-884F-ADC7F74F2463}"/>
              </a:ext>
            </a:extLst>
          </p:cNvPr>
          <p:cNvSpPr txBox="1"/>
          <p:nvPr/>
        </p:nvSpPr>
        <p:spPr>
          <a:xfrm>
            <a:off x="3155595" y="6333994"/>
            <a:ext cx="111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ab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98FE2-D185-3E44-87D3-E956074F1091}"/>
              </a:ext>
            </a:extLst>
          </p:cNvPr>
          <p:cNvSpPr/>
          <p:nvPr/>
        </p:nvSpPr>
        <p:spPr>
          <a:xfrm>
            <a:off x="2922837" y="5524047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W</a:t>
            </a:r>
            <a:r>
              <a:rPr lang="en-FR" baseline="-25000" dirty="0"/>
              <a:t>0</a:t>
            </a:r>
            <a:r>
              <a:rPr lang="en-FR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2472-BE98-984D-BD69-FE632B5A3FBE}"/>
              </a:ext>
            </a:extLst>
          </p:cNvPr>
          <p:cNvSpPr/>
          <p:nvPr/>
        </p:nvSpPr>
        <p:spPr>
          <a:xfrm>
            <a:off x="2503728" y="3006927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W</a:t>
            </a:r>
            <a:r>
              <a:rPr lang="en-FR" baseline="-25000" dirty="0"/>
              <a:t>0 </a:t>
            </a:r>
            <a:r>
              <a:rPr lang="en-FR" dirty="0"/>
              <a:t>+ s</a:t>
            </a:r>
            <a:r>
              <a:rPr lang="en-FR" baseline="-25000" dirty="0"/>
              <a:t>1</a:t>
            </a:r>
            <a:endParaRPr lang="en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5738E2-130D-8442-AACA-E34389223A85}"/>
              </a:ext>
            </a:extLst>
          </p:cNvPr>
          <p:cNvCxnSpPr>
            <a:cxnSpLocks/>
          </p:cNvCxnSpPr>
          <p:nvPr/>
        </p:nvCxnSpPr>
        <p:spPr>
          <a:xfrm>
            <a:off x="3419271" y="3257041"/>
            <a:ext cx="915545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B0EDA-FFAB-8347-8D77-B690A2D38F90}"/>
              </a:ext>
            </a:extLst>
          </p:cNvPr>
          <p:cNvCxnSpPr>
            <a:cxnSpLocks/>
          </p:cNvCxnSpPr>
          <p:nvPr/>
        </p:nvCxnSpPr>
        <p:spPr>
          <a:xfrm>
            <a:off x="3452373" y="4266515"/>
            <a:ext cx="2180291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ADDC4-D8C3-D144-94F0-0A108351A896}"/>
              </a:ext>
            </a:extLst>
          </p:cNvPr>
          <p:cNvSpPr/>
          <p:nvPr/>
        </p:nvSpPr>
        <p:spPr>
          <a:xfrm>
            <a:off x="1336196" y="4059349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W</a:t>
            </a:r>
            <a:r>
              <a:rPr lang="en-FR" baseline="-25000" dirty="0"/>
              <a:t>0</a:t>
            </a:r>
            <a:r>
              <a:rPr lang="ru-RU" baseline="-25000" dirty="0"/>
              <a:t> </a:t>
            </a:r>
            <a:r>
              <a:rPr lang="en-FR" dirty="0"/>
              <a:t>+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en-FR" dirty="0"/>
              <a:t>s</a:t>
            </a:r>
            <a:r>
              <a:rPr lang="en-FR" baseline="-25000" dirty="0"/>
              <a:t>1</a:t>
            </a:r>
            <a:r>
              <a:rPr lang="en-FR" dirty="0"/>
              <a:t> + s</a:t>
            </a:r>
            <a:r>
              <a:rPr lang="en-FR" baseline="-25000" dirty="0"/>
              <a:t>2</a:t>
            </a:r>
            <a:r>
              <a:rPr lang="en-FR" dirty="0"/>
              <a:t>)(1+E)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8B9AA-652A-9045-A5EE-689115359C5A}"/>
              </a:ext>
            </a:extLst>
          </p:cNvPr>
          <p:cNvSpPr txBox="1"/>
          <p:nvPr/>
        </p:nvSpPr>
        <p:spPr>
          <a:xfrm>
            <a:off x="4220330" y="5913322"/>
            <a:ext cx="111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</a:t>
            </a:r>
            <a:endParaRPr lang="en-FR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23BBB1-6F70-8F4D-9F47-4653CE403678}"/>
              </a:ext>
            </a:extLst>
          </p:cNvPr>
          <p:cNvCxnSpPr>
            <a:cxnSpLocks/>
          </p:cNvCxnSpPr>
          <p:nvPr/>
        </p:nvCxnSpPr>
        <p:spPr>
          <a:xfrm flipV="1">
            <a:off x="5589622" y="4244015"/>
            <a:ext cx="0" cy="2049841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654A44-BD26-E54E-9CA0-CE6165E991B7}"/>
              </a:ext>
            </a:extLst>
          </p:cNvPr>
          <p:cNvCxnSpPr>
            <a:cxnSpLocks/>
          </p:cNvCxnSpPr>
          <p:nvPr/>
        </p:nvCxnSpPr>
        <p:spPr>
          <a:xfrm flipV="1">
            <a:off x="3403225" y="3524583"/>
            <a:ext cx="1029187" cy="22136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61684A-E511-3340-9643-BE0C066D3F35}"/>
              </a:ext>
            </a:extLst>
          </p:cNvPr>
          <p:cNvCxnSpPr>
            <a:cxnSpLocks/>
          </p:cNvCxnSpPr>
          <p:nvPr/>
        </p:nvCxnSpPr>
        <p:spPr>
          <a:xfrm>
            <a:off x="4446528" y="3547083"/>
            <a:ext cx="1150098" cy="71943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34F4C50-A571-A94D-9559-31F9A8E99C72}"/>
              </a:ext>
            </a:extLst>
          </p:cNvPr>
          <p:cNvSpPr/>
          <p:nvPr/>
        </p:nvSpPr>
        <p:spPr>
          <a:xfrm>
            <a:off x="2503727" y="3337842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W</a:t>
            </a:r>
            <a:r>
              <a:rPr lang="en-FR" baseline="-25000" dirty="0"/>
              <a:t>0 </a:t>
            </a:r>
            <a:r>
              <a:rPr lang="en-FR" dirty="0"/>
              <a:t>+ s</a:t>
            </a:r>
            <a:r>
              <a:rPr lang="en-FR" baseline="-25000" dirty="0"/>
              <a:t>2</a:t>
            </a:r>
            <a:endParaRPr lang="en-FR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AD7E05-F69E-8E44-8923-9221D7686385}"/>
              </a:ext>
            </a:extLst>
          </p:cNvPr>
          <p:cNvCxnSpPr>
            <a:cxnSpLocks/>
          </p:cNvCxnSpPr>
          <p:nvPr/>
        </p:nvCxnSpPr>
        <p:spPr>
          <a:xfrm>
            <a:off x="3403225" y="3547083"/>
            <a:ext cx="1022560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F74DD0-493E-D149-8B3D-B39037029374}"/>
              </a:ext>
            </a:extLst>
          </p:cNvPr>
          <p:cNvSpPr txBox="1"/>
          <p:nvPr/>
        </p:nvSpPr>
        <p:spPr>
          <a:xfrm>
            <a:off x="6321876" y="3874683"/>
            <a:ext cx="1029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E &lt; -1/2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395E7-08D6-4549-ADE3-5344F5B943B5}"/>
              </a:ext>
            </a:extLst>
          </p:cNvPr>
          <p:cNvSpPr txBox="1"/>
          <p:nvPr/>
        </p:nvSpPr>
        <p:spPr>
          <a:xfrm rot="16200000">
            <a:off x="-208983" y="4424739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Приспособленность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82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277C-BB8C-DE44-95C9-E7FC39F4A6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3388" y="406120"/>
            <a:ext cx="6508750" cy="1143000"/>
          </a:xfrm>
        </p:spPr>
        <p:txBody>
          <a:bodyPr/>
          <a:lstStyle/>
          <a:p>
            <a:r>
              <a:rPr lang="ru-RU" dirty="0"/>
              <a:t>Отбор зависящий от доли аллели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B0DF-A2DF-E643-BF97-4CC12DDA54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3388" y="2156012"/>
            <a:ext cx="6508750" cy="3916363"/>
          </a:xfrm>
        </p:spPr>
        <p:txBody>
          <a:bodyPr>
            <a:normAutofit/>
          </a:bodyPr>
          <a:lstStyle/>
          <a:p>
            <a:r>
              <a:rPr lang="ru-RU" dirty="0"/>
              <a:t>Приспособленность индивидуума зависит от частоты аллели в популяции</a:t>
            </a:r>
            <a:br>
              <a:rPr lang="en-FR" dirty="0"/>
            </a:br>
            <a:br>
              <a:rPr lang="en-FR"/>
            </a:br>
            <a:r>
              <a:rPr lang="ru-RU" dirty="0"/>
              <a:t>Пример: яркая окраска ядовитых животных для отпугивания хищников</a:t>
            </a:r>
            <a:endParaRPr lang="en-FR" dirty="0"/>
          </a:p>
          <a:p>
            <a:pPr marL="0" indent="0"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7817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E0CB5-CEF3-7B48-9666-BCF04C94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98" y="2259026"/>
            <a:ext cx="5355299" cy="276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3E872-BD6F-7449-99FC-E8EDA3DADCD4}"/>
              </a:ext>
            </a:extLst>
          </p:cNvPr>
          <p:cNvSpPr txBox="1"/>
          <p:nvPr/>
        </p:nvSpPr>
        <p:spPr>
          <a:xfrm>
            <a:off x="628650" y="5574467"/>
            <a:ext cx="7595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Now, here, you see, it takes all the running you can do, to keep in the same place</a:t>
            </a:r>
            <a:endParaRPr lang="ru-RU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ru-RU" i="1" dirty="0">
                <a:latin typeface="Times New Roman" panose="02020603050405020304" pitchFamily="18" charset="0"/>
              </a:rPr>
              <a:t>	</a:t>
            </a:r>
          </a:p>
          <a:p>
            <a:pPr algn="r"/>
            <a:r>
              <a:rPr lang="en-US" i="1" dirty="0">
                <a:latin typeface="Times New Roman" panose="02020603050405020304" pitchFamily="18" charset="0"/>
              </a:rPr>
              <a:t>“Through the Looking-Glass</a:t>
            </a:r>
            <a:r>
              <a:rPr lang="en-FR" i="1" dirty="0">
                <a:latin typeface="Times New Roman" panose="02020603050405020304" pitchFamily="18" charset="0"/>
              </a:rPr>
              <a:t>” </a:t>
            </a:r>
            <a:r>
              <a:rPr lang="ru-RU" i="1" dirty="0">
                <a:latin typeface="Times New Roman" panose="02020603050405020304" pitchFamily="18" charset="0"/>
              </a:rPr>
              <a:t>«Алиса в Зазеркалье» </a:t>
            </a:r>
          </a:p>
          <a:p>
            <a:pPr algn="r"/>
            <a:r>
              <a:rPr lang="ru-RU" i="1" dirty="0">
                <a:latin typeface="Times New Roman" panose="02020603050405020304" pitchFamily="18" charset="0"/>
              </a:rPr>
              <a:t>	</a:t>
            </a:r>
            <a:r>
              <a:rPr lang="en-US" i="1" dirty="0">
                <a:latin typeface="Times New Roman" panose="02020603050405020304" pitchFamily="18" charset="0"/>
              </a:rPr>
              <a:t>Lewis </a:t>
            </a:r>
            <a:r>
              <a:rPr lang="en-US" i="1" dirty="0" err="1">
                <a:latin typeface="Times New Roman" panose="02020603050405020304" pitchFamily="18" charset="0"/>
              </a:rPr>
              <a:t>Caroll</a:t>
            </a:r>
            <a:r>
              <a:rPr lang="en-US" i="1" dirty="0">
                <a:latin typeface="Times New Roman" panose="02020603050405020304" pitchFamily="18" charset="0"/>
              </a:rPr>
              <a:t> </a:t>
            </a:r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CE0BD-617C-D341-ADC4-BBF32DF257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810" y="990453"/>
            <a:ext cx="7886700" cy="993775"/>
          </a:xfrm>
        </p:spPr>
        <p:txBody>
          <a:bodyPr/>
          <a:lstStyle/>
          <a:p>
            <a:r>
              <a:rPr lang="ru-RU" dirty="0"/>
              <a:t>Отбор на изменение</a:t>
            </a:r>
            <a:br>
              <a:rPr lang="ru-RU" dirty="0"/>
            </a:br>
            <a:br>
              <a:rPr lang="ru-RU" dirty="0"/>
            </a:br>
            <a:r>
              <a:rPr lang="ru-RU" sz="2800" dirty="0"/>
              <a:t>Пример: </a:t>
            </a:r>
            <a:r>
              <a:rPr lang="ru-RU" sz="2400" dirty="0"/>
              <a:t>Красная Королева, эволюция противоборствующих видов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6545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3317" y="229653"/>
            <a:ext cx="7134835" cy="1143001"/>
          </a:xfrm>
        </p:spPr>
        <p:txBody>
          <a:bodyPr/>
          <a:lstStyle/>
          <a:p>
            <a:r>
              <a:rPr lang="ru-RU" dirty="0"/>
              <a:t>Пример: бег гриппа А от иммунной памяти населения</a:t>
            </a:r>
            <a:endParaRPr lang="en-US" dirty="0"/>
          </a:p>
        </p:txBody>
      </p:sp>
      <p:pic>
        <p:nvPicPr>
          <p:cNvPr id="4" name="Content Placeholder 3" descr="pathogen_phylogeny_flu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8" r="-20748"/>
          <a:stretch>
            <a:fillRect/>
          </a:stretch>
        </p:blipFill>
        <p:spPr>
          <a:xfrm>
            <a:off x="-470572" y="1798854"/>
            <a:ext cx="7715654" cy="4498543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2780036" y="2435376"/>
            <a:ext cx="1214438" cy="1464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52937" y="2750344"/>
            <a:ext cx="2680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FDFA1-066D-7A40-9ABE-27FB85574629}"/>
              </a:ext>
            </a:extLst>
          </p:cNvPr>
          <p:cNvSpPr txBox="1"/>
          <p:nvPr/>
        </p:nvSpPr>
        <p:spPr>
          <a:xfrm>
            <a:off x="6680695" y="2900385"/>
            <a:ext cx="3797835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>
              <a:solidFill>
                <a:srgbClr val="0000FF"/>
              </a:solidFill>
            </a:endParaRPr>
          </a:p>
          <a:p>
            <a:endParaRPr lang="en-US" sz="1350" dirty="0">
              <a:solidFill>
                <a:srgbClr val="0000FF"/>
              </a:solidFill>
            </a:endParaRPr>
          </a:p>
          <a:p>
            <a:r>
              <a:rPr lang="en-US" sz="1350" dirty="0">
                <a:solidFill>
                  <a:srgbClr val="0000FF"/>
                </a:solidFill>
              </a:rPr>
              <a:t>Bedford 2014, 2015</a:t>
            </a:r>
          </a:p>
          <a:p>
            <a:r>
              <a:rPr lang="en-US" sz="1350" dirty="0">
                <a:solidFill>
                  <a:srgbClr val="0000FF"/>
                </a:solidFill>
              </a:rPr>
              <a:t>Rouzine &amp; </a:t>
            </a:r>
            <a:r>
              <a:rPr lang="en-US" sz="1350" dirty="0" err="1">
                <a:solidFill>
                  <a:srgbClr val="0000FF"/>
                </a:solidFill>
              </a:rPr>
              <a:t>Rozhnova</a:t>
            </a:r>
            <a:r>
              <a:rPr lang="en-US" sz="1350" dirty="0">
                <a:solidFill>
                  <a:srgbClr val="0000FF"/>
                </a:solidFill>
              </a:rPr>
              <a:t>, PLOS Pathogens 2018</a:t>
            </a:r>
          </a:p>
          <a:p>
            <a:r>
              <a:rPr lang="en-US" sz="1350" dirty="0">
                <a:solidFill>
                  <a:srgbClr val="0000FF"/>
                </a:solidFill>
              </a:rPr>
              <a:t>Yin - </a:t>
            </a:r>
            <a:r>
              <a:rPr lang="en-US" sz="1350" dirty="0" err="1">
                <a:solidFill>
                  <a:srgbClr val="0000FF"/>
                </a:solidFill>
              </a:rPr>
              <a:t>Neher</a:t>
            </a:r>
            <a:r>
              <a:rPr lang="en-US" sz="1350" dirty="0">
                <a:solidFill>
                  <a:srgbClr val="0000FF"/>
                </a:solidFill>
              </a:rPr>
              <a:t>, </a:t>
            </a:r>
            <a:r>
              <a:rPr lang="en-US" sz="1350" dirty="0" err="1">
                <a:solidFill>
                  <a:srgbClr val="0000FF"/>
                </a:solidFill>
              </a:rPr>
              <a:t>eLife</a:t>
            </a:r>
            <a:r>
              <a:rPr lang="en-US" sz="1350" dirty="0">
                <a:solidFill>
                  <a:srgbClr val="0000FF"/>
                </a:solidFill>
              </a:rPr>
              <a:t> 2019</a:t>
            </a:r>
          </a:p>
          <a:p>
            <a:r>
              <a:rPr lang="en-US" sz="1350" dirty="0">
                <a:solidFill>
                  <a:srgbClr val="0000FF"/>
                </a:solidFill>
              </a:rPr>
              <a:t>Thierry – Walczak, PNAS 2020</a:t>
            </a:r>
          </a:p>
          <a:p>
            <a:r>
              <a:rPr lang="en-US" sz="1350" dirty="0">
                <a:solidFill>
                  <a:srgbClr val="0000FF"/>
                </a:solidFill>
              </a:rPr>
              <a:t>Rouzine &amp; </a:t>
            </a:r>
            <a:r>
              <a:rPr lang="en-US" sz="1350" dirty="0" err="1">
                <a:solidFill>
                  <a:srgbClr val="0000FF"/>
                </a:solidFill>
              </a:rPr>
              <a:t>Rozhnova</a:t>
            </a:r>
            <a:r>
              <a:rPr lang="en-US" sz="1350" dirty="0">
                <a:solidFill>
                  <a:srgbClr val="0000FF"/>
                </a:solidFill>
              </a:rPr>
              <a:t>, </a:t>
            </a:r>
            <a:r>
              <a:rPr lang="en-US" sz="1350" dirty="0" err="1">
                <a:solidFill>
                  <a:srgbClr val="0000FF"/>
                </a:solidFill>
              </a:rPr>
              <a:t>Comm.Med</a:t>
            </a:r>
            <a:r>
              <a:rPr lang="en-US" sz="1350" dirty="0">
                <a:solidFill>
                  <a:srgbClr val="0000FF"/>
                </a:solidFill>
              </a:rPr>
              <a:t>. 2023</a:t>
            </a:r>
          </a:p>
        </p:txBody>
      </p:sp>
    </p:spTree>
    <p:extLst>
      <p:ext uri="{BB962C8B-B14F-4D97-AF65-F5344CB8AC3E}">
        <p14:creationId xmlns:p14="http://schemas.microsoft.com/office/powerpoint/2010/main" val="33674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7F09-50EE-9B46-9342-8BA9777C3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282" y="-290481"/>
            <a:ext cx="10923373" cy="1143000"/>
          </a:xfrm>
        </p:spPr>
        <p:txBody>
          <a:bodyPr/>
          <a:lstStyle/>
          <a:p>
            <a:r>
              <a:rPr lang="ru-RU" dirty="0"/>
              <a:t>Конфликт биологических уровней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0409-46BA-E444-A2BB-DDFAE7B09D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026" y="1058325"/>
            <a:ext cx="7720357" cy="1602179"/>
          </a:xfrm>
        </p:spPr>
        <p:txBody>
          <a:bodyPr>
            <a:normAutofit fontScale="85000" lnSpcReduction="20000"/>
          </a:bodyPr>
          <a:lstStyle/>
          <a:p>
            <a:r>
              <a:rPr lang="ru-RU" sz="1600" dirty="0"/>
              <a:t>Направление отбора на уровне конкуренции между индивидуальными животными и между их популяциями противоположное</a:t>
            </a:r>
            <a:r>
              <a:rPr lang="en-RU" sz="1600" dirty="0"/>
              <a:t> </a:t>
            </a:r>
            <a:endParaRPr lang="ru-RU" sz="1600" dirty="0"/>
          </a:p>
          <a:p>
            <a:r>
              <a:rPr lang="ru-RU" sz="1600" dirty="0"/>
              <a:t>Определенный признак может быть полезен индивидууму, и закрепится в популяции, но приведет к ее вымиранию  при конкуренции с другими</a:t>
            </a:r>
          </a:p>
          <a:p>
            <a:r>
              <a:rPr lang="ru-RU" sz="1600" dirty="0"/>
              <a:t>Вирулентность</a:t>
            </a:r>
            <a:r>
              <a:rPr lang="en-US" sz="1600" dirty="0"/>
              <a:t> </a:t>
            </a:r>
            <a:r>
              <a:rPr lang="ru-RU" sz="1600" dirty="0"/>
              <a:t>— побочный эффект приспособленности вируса, невыгодная вирусу на уровне эпидемии (почти всегда)</a:t>
            </a:r>
            <a:endParaRPr lang="en-F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5466-D89B-3A4B-ADFA-27405AEA0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0" y="2866310"/>
            <a:ext cx="5607237" cy="37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ECDB-AB4D-4C4D-A9EE-8299A827C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4394" y="682851"/>
            <a:ext cx="6508750" cy="1143000"/>
          </a:xfrm>
        </p:spPr>
        <p:txBody>
          <a:bodyPr/>
          <a:lstStyle/>
          <a:p>
            <a:r>
              <a:rPr lang="ru-RU" dirty="0"/>
              <a:t>Естественный отбор на уровне группы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A694-B81C-F24B-976E-A6B4637F94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4394" y="2423556"/>
            <a:ext cx="6508750" cy="3916363"/>
          </a:xfrm>
        </p:spPr>
        <p:txBody>
          <a:bodyPr/>
          <a:lstStyle/>
          <a:p>
            <a:r>
              <a:rPr lang="ru-RU" dirty="0"/>
              <a:t>Обманщики и кооператоры. Эволюция альтруизма. Эволюционные игры (с </a:t>
            </a:r>
            <a:r>
              <a:rPr lang="en-FR" dirty="0"/>
              <a:t>1930</a:t>
            </a:r>
            <a:r>
              <a:rPr lang="ru-RU" dirty="0"/>
              <a:t>х</a:t>
            </a:r>
            <a:r>
              <a:rPr lang="en-FR" dirty="0"/>
              <a:t>)</a:t>
            </a:r>
            <a:endParaRPr lang="ru-RU" dirty="0"/>
          </a:p>
          <a:p>
            <a:r>
              <a:rPr lang="ru-RU" dirty="0"/>
              <a:t>Эволюция религии в культурной эволюции (новое направление)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1204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9414" y="254597"/>
            <a:ext cx="8514848" cy="1143000"/>
          </a:xfrm>
        </p:spPr>
        <p:txBody>
          <a:bodyPr/>
          <a:lstStyle/>
          <a:p>
            <a:r>
              <a:rPr lang="ru-RU" dirty="0"/>
              <a:t>Популяция геномов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7AD478C-850B-624E-B645-10607B80FE8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79" y="2413061"/>
            <a:ext cx="5943683" cy="3787204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46AAF55B-BB37-6742-BE03-6FE050413FC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04" y="1249289"/>
            <a:ext cx="3601445" cy="1077917"/>
          </a:xfr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6839" y="5892800"/>
            <a:ext cx="812800" cy="81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415896-D0C1-2A4B-97C1-B5DE1C9F27E3}"/>
              </a:ext>
            </a:extLst>
          </p:cNvPr>
          <p:cNvSpPr txBox="1"/>
          <p:nvPr/>
        </p:nvSpPr>
        <p:spPr>
          <a:xfrm>
            <a:off x="0" y="1483452"/>
            <a:ext cx="2593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Один организм,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ru-RU" sz="1400" dirty="0">
                <a:solidFill>
                  <a:srgbClr val="FF0000"/>
                </a:solidFill>
              </a:rPr>
              <a:t>одна последовательность </a:t>
            </a:r>
          </a:p>
          <a:p>
            <a:r>
              <a:rPr lang="ru-RU" sz="1400" dirty="0">
                <a:solidFill>
                  <a:srgbClr val="FF0000"/>
                </a:solidFill>
              </a:rPr>
              <a:t>ДНК</a:t>
            </a:r>
            <a:endParaRPr lang="en-FR" sz="1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A93922-458F-9E48-B6B7-A59715D8C557}"/>
              </a:ext>
            </a:extLst>
          </p:cNvPr>
          <p:cNvSpPr txBox="1"/>
          <p:nvPr/>
        </p:nvSpPr>
        <p:spPr>
          <a:xfrm>
            <a:off x="222585" y="6218017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S</a:t>
            </a:r>
            <a:r>
              <a:rPr lang="en-US" dirty="0"/>
              <a:t>ARS CoV-2, Spike</a:t>
            </a:r>
            <a:r>
              <a:rPr lang="ru-RU" dirty="0"/>
              <a:t> </a:t>
            </a:r>
            <a:r>
              <a:rPr lang="en-US" dirty="0"/>
              <a:t>protein</a:t>
            </a:r>
            <a:endParaRPr lang="en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ACA66-D419-8F41-BE1A-7FCB3C6D494F}"/>
              </a:ext>
            </a:extLst>
          </p:cNvPr>
          <p:cNvSpPr txBox="1"/>
          <p:nvPr/>
        </p:nvSpPr>
        <p:spPr>
          <a:xfrm>
            <a:off x="91006" y="3962638"/>
            <a:ext cx="2093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7 вариантов</a:t>
            </a:r>
          </a:p>
          <a:p>
            <a:r>
              <a:rPr lang="ru-RU" sz="1400" dirty="0">
                <a:solidFill>
                  <a:srgbClr val="FF0000"/>
                </a:solidFill>
              </a:rPr>
              <a:t>последовательности белка из 7 людей</a:t>
            </a:r>
            <a:endParaRPr lang="en-FR" sz="1400" dirty="0">
              <a:solidFill>
                <a:srgbClr val="FF0000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572D8C72-B9D7-734A-9B93-98697310EC7A}"/>
              </a:ext>
            </a:extLst>
          </p:cNvPr>
          <p:cNvSpPr/>
          <p:nvPr/>
        </p:nvSpPr>
        <p:spPr>
          <a:xfrm flipV="1">
            <a:off x="4595749" y="5700156"/>
            <a:ext cx="2327564" cy="1005444"/>
          </a:xfrm>
          <a:prstGeom prst="bentArrow">
            <a:avLst>
              <a:gd name="adj1" fmla="val 8592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3BFE3C-10F7-3442-870F-59188367B074}"/>
              </a:ext>
            </a:extLst>
          </p:cNvPr>
          <p:cNvSpPr txBox="1"/>
          <p:nvPr/>
        </p:nvSpPr>
        <p:spPr>
          <a:xfrm>
            <a:off x="6923313" y="624290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локус</a:t>
            </a:r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CE7E67-9C69-E04B-A245-B56DF963D8B5}"/>
              </a:ext>
            </a:extLst>
          </p:cNvPr>
          <p:cNvSpPr/>
          <p:nvPr/>
        </p:nvSpPr>
        <p:spPr>
          <a:xfrm>
            <a:off x="1841778" y="2452250"/>
            <a:ext cx="5983775" cy="22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57B4D0-74BD-584E-8D34-3B1F4B6F3560}"/>
              </a:ext>
            </a:extLst>
          </p:cNvPr>
          <p:cNvCxnSpPr/>
          <p:nvPr/>
        </p:nvCxnSpPr>
        <p:spPr>
          <a:xfrm>
            <a:off x="4619499" y="2677886"/>
            <a:ext cx="0" cy="3022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0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76">
        <p:fade/>
      </p:transition>
    </mc:Choice>
    <mc:Fallback xmlns="">
      <p:transition spd="med" advTm="10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0" grpId="0"/>
      <p:bldP spid="32" grpId="0"/>
      <p:bldP spid="37" grpId="0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BB53-64F8-A44A-B968-DD45459B66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896" y="106713"/>
            <a:ext cx="6508750" cy="1143000"/>
          </a:xfrm>
        </p:spPr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F1728-392F-B248-B282-18B122020D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265" y="1901041"/>
            <a:ext cx="6508750" cy="3916363"/>
          </a:xfrm>
        </p:spPr>
        <p:txBody>
          <a:bodyPr/>
          <a:lstStyle/>
          <a:p>
            <a:r>
              <a:rPr lang="ru-RU" dirty="0"/>
              <a:t>Направленный, очищающий отбор это самый </a:t>
            </a:r>
            <a:r>
              <a:rPr lang="ru-RU" dirty="0" err="1"/>
              <a:t>распостраненный</a:t>
            </a:r>
            <a:r>
              <a:rPr lang="ru-RU" dirty="0"/>
              <a:t> вид отбора</a:t>
            </a:r>
          </a:p>
          <a:p>
            <a:r>
              <a:rPr lang="ru-RU" dirty="0"/>
              <a:t>Эффект </a:t>
            </a:r>
            <a:r>
              <a:rPr lang="ru-RU" dirty="0" err="1"/>
              <a:t>нишы</a:t>
            </a:r>
            <a:r>
              <a:rPr lang="ru-RU" dirty="0"/>
              <a:t>, балансирующий отбор, отбор на постоянное изменение, зависимость отбора от доли мутантов, конфликты </a:t>
            </a:r>
            <a:r>
              <a:rPr lang="ru-RU" dirty="0" err="1"/>
              <a:t>биоуровней</a:t>
            </a:r>
            <a:r>
              <a:rPr lang="ru-RU" dirty="0"/>
              <a:t>, и групповой отбор (альтруисты и эгоисты) требуют отдельного рассмотрения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70256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368" y="215557"/>
            <a:ext cx="6508750" cy="1143000"/>
          </a:xfrm>
        </p:spPr>
        <p:txBody>
          <a:bodyPr/>
          <a:lstStyle/>
          <a:p>
            <a:r>
              <a:rPr lang="ru-RU" dirty="0"/>
              <a:t>Спасибо!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C6F6A-3392-7745-8329-F19B2925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19" y="642551"/>
            <a:ext cx="4816700" cy="59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16">
        <p:fade/>
      </p:transition>
    </mc:Choice>
    <mc:Fallback xmlns="">
      <p:transition spd="med" advTm="2591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61C5-10EA-8549-A75F-E94038FF0A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636" y="160337"/>
            <a:ext cx="6508750" cy="1143000"/>
          </a:xfrm>
        </p:spPr>
        <p:txBody>
          <a:bodyPr/>
          <a:lstStyle/>
          <a:p>
            <a:r>
              <a:rPr lang="ru-RU" dirty="0"/>
              <a:t>Терминология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7D23-D8BF-314C-A998-A3B20AFD19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5636" y="2162298"/>
            <a:ext cx="6508750" cy="3916363"/>
          </a:xfrm>
        </p:spPr>
        <p:txBody>
          <a:bodyPr/>
          <a:lstStyle/>
          <a:p>
            <a:r>
              <a:rPr lang="ru-RU" dirty="0"/>
              <a:t>Мутация — ошибка копирования ДНК</a:t>
            </a:r>
          </a:p>
          <a:p>
            <a:r>
              <a:rPr lang="ru-RU" dirty="0"/>
              <a:t>Частота аллелей (вариантов)</a:t>
            </a:r>
            <a:r>
              <a:rPr lang="en-US" dirty="0"/>
              <a:t> f(t)</a:t>
            </a:r>
          </a:p>
          <a:p>
            <a:r>
              <a:rPr lang="ru-RU" dirty="0"/>
              <a:t>Приспособленность — среднее число потомков</a:t>
            </a:r>
          </a:p>
          <a:p>
            <a:r>
              <a:rPr lang="ru-RU" dirty="0"/>
              <a:t>Коэффициент отбора</a:t>
            </a:r>
            <a:r>
              <a:rPr lang="en-US" dirty="0"/>
              <a:t>, s</a:t>
            </a:r>
            <a:r>
              <a:rPr lang="ru-RU" dirty="0"/>
              <a:t> — изменение приспособленности из-за мутации</a:t>
            </a:r>
          </a:p>
          <a:p>
            <a:r>
              <a:rPr lang="ru-RU" dirty="0"/>
              <a:t>Случайный генетический дрейф — флуктуация число потомков вокруг среднего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03066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5013" y="231136"/>
            <a:ext cx="6508750" cy="1143000"/>
          </a:xfrm>
        </p:spPr>
        <p:txBody>
          <a:bodyPr/>
          <a:lstStyle/>
          <a:p>
            <a:r>
              <a:rPr lang="ru-RU" dirty="0"/>
              <a:t>Методы моделирования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D136-27BD-814A-B9C4-486648801BDD}"/>
              </a:ext>
            </a:extLst>
          </p:cNvPr>
          <p:cNvSpPr txBox="1"/>
          <p:nvPr/>
        </p:nvSpPr>
        <p:spPr>
          <a:xfrm>
            <a:off x="1179136" y="2131620"/>
            <a:ext cx="7428637" cy="2394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Обычные дифференциальные уравнения (ОДУ)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Дифференциальные уравнения в частных производных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Теория вероятности и Марковские процессы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Компьютерное моделирование Монте Карло (</a:t>
            </a:r>
            <a:r>
              <a:rPr lang="en-US" dirty="0"/>
              <a:t>Wright-Fisher,</a:t>
            </a:r>
          </a:p>
          <a:p>
            <a:pPr>
              <a:lnSpc>
                <a:spcPct val="150000"/>
              </a:lnSpc>
            </a:pPr>
            <a:r>
              <a:rPr lang="en-US" dirty="0"/>
              <a:t>	Gillespie, Moran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4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605A-5568-644F-9A46-880C0A2E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3429000"/>
            <a:ext cx="6877667" cy="1398494"/>
          </a:xfrm>
        </p:spPr>
        <p:txBody>
          <a:bodyPr/>
          <a:lstStyle/>
          <a:p>
            <a:r>
              <a:rPr lang="ru-RU" dirty="0"/>
              <a:t>Детерминистическая </a:t>
            </a:r>
            <a:br>
              <a:rPr lang="ru-RU" dirty="0"/>
            </a:br>
            <a:r>
              <a:rPr lang="ru-RU" dirty="0"/>
              <a:t>модель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79D09-ED20-0A4C-AACF-9394A0C2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естественный отбор и мутация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25223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6969" y="91958"/>
            <a:ext cx="7204075" cy="1708150"/>
          </a:xfrm>
        </p:spPr>
        <p:txBody>
          <a:bodyPr/>
          <a:lstStyle/>
          <a:p>
            <a:r>
              <a:rPr lang="ru-RU" sz="3200" dirty="0"/>
              <a:t> Детерминистическая эволюция из первых принципов: 2 аллели</a:t>
            </a:r>
            <a:br>
              <a:rPr lang="ru-RU" dirty="0"/>
            </a:br>
            <a:r>
              <a:rPr lang="ru-RU" dirty="0"/>
              <a:t> 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4FD6F-FB31-A84B-A69A-74D8752D5D13}"/>
              </a:ext>
            </a:extLst>
          </p:cNvPr>
          <p:cNvSpPr txBox="1"/>
          <p:nvPr/>
        </p:nvSpPr>
        <p:spPr>
          <a:xfrm>
            <a:off x="1434949" y="231644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Фитнесс меньше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950FB-6EF7-BD4A-9B4C-21D3E6472FE5}"/>
              </a:ext>
            </a:extLst>
          </p:cNvPr>
          <p:cNvSpPr txBox="1"/>
          <p:nvPr/>
        </p:nvSpPr>
        <p:spPr>
          <a:xfrm>
            <a:off x="5402728" y="2265273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652E"/>
                </a:solidFill>
              </a:rPr>
              <a:t>Фитнесс больше</a:t>
            </a:r>
            <a:endParaRPr lang="en-FR" dirty="0">
              <a:solidFill>
                <a:srgbClr val="00652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E282C-874E-0D43-88E9-BFD610D0F4EC}"/>
              </a:ext>
            </a:extLst>
          </p:cNvPr>
          <p:cNvSpPr txBox="1"/>
          <p:nvPr/>
        </p:nvSpPr>
        <p:spPr>
          <a:xfrm>
            <a:off x="2244569" y="1797469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Количества геномов двух типов</a:t>
            </a:r>
            <a:endParaRPr lang="en-F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DA442E-F2BB-A947-A608-C011F5EFBA35}"/>
              </a:ext>
            </a:extLst>
          </p:cNvPr>
          <p:cNvSpPr/>
          <p:nvPr/>
        </p:nvSpPr>
        <p:spPr>
          <a:xfrm>
            <a:off x="2079927" y="3061776"/>
            <a:ext cx="1274618" cy="12746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C5E430-1B38-144F-BBCF-9B0C5F559F3F}"/>
              </a:ext>
            </a:extLst>
          </p:cNvPr>
          <p:cNvSpPr/>
          <p:nvPr/>
        </p:nvSpPr>
        <p:spPr>
          <a:xfrm>
            <a:off x="5537416" y="3061776"/>
            <a:ext cx="1274618" cy="12746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E9C133-7831-E748-8FD4-604CEBAFE281}"/>
              </a:ext>
            </a:extLst>
          </p:cNvPr>
          <p:cNvCxnSpPr>
            <a:cxnSpLocks/>
          </p:cNvCxnSpPr>
          <p:nvPr/>
        </p:nvCxnSpPr>
        <p:spPr>
          <a:xfrm>
            <a:off x="3587578" y="3477488"/>
            <a:ext cx="177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F04C7-818C-364D-9347-47F81B9BF678}"/>
              </a:ext>
            </a:extLst>
          </p:cNvPr>
          <p:cNvCxnSpPr>
            <a:cxnSpLocks/>
          </p:cNvCxnSpPr>
          <p:nvPr/>
        </p:nvCxnSpPr>
        <p:spPr>
          <a:xfrm flipH="1">
            <a:off x="3573346" y="3837706"/>
            <a:ext cx="177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98272D-FBEE-164C-8BBB-696E8772246F}"/>
              </a:ext>
            </a:extLst>
          </p:cNvPr>
          <p:cNvSpPr txBox="1"/>
          <p:nvPr/>
        </p:nvSpPr>
        <p:spPr>
          <a:xfrm>
            <a:off x="4286934" y="2906833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m 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BD160A9-1624-6D40-8CAD-373591F462A7}"/>
              </a:ext>
            </a:extLst>
          </p:cNvPr>
          <p:cNvSpPr/>
          <p:nvPr/>
        </p:nvSpPr>
        <p:spPr>
          <a:xfrm>
            <a:off x="6788732" y="3144979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01D2B84-FDFD-E24B-980E-12A9F982F0BC}"/>
              </a:ext>
            </a:extLst>
          </p:cNvPr>
          <p:cNvSpPr/>
          <p:nvPr/>
        </p:nvSpPr>
        <p:spPr>
          <a:xfrm rot="10800000">
            <a:off x="1376564" y="3223366"/>
            <a:ext cx="628411" cy="955964"/>
          </a:xfrm>
          <a:custGeom>
            <a:avLst/>
            <a:gdLst>
              <a:gd name="connsiteX0" fmla="*/ 0 w 628411"/>
              <a:gd name="connsiteY0" fmla="*/ 0 h 955964"/>
              <a:gd name="connsiteX1" fmla="*/ 568037 w 628411"/>
              <a:gd name="connsiteY1" fmla="*/ 304800 h 955964"/>
              <a:gd name="connsiteX2" fmla="*/ 554182 w 628411"/>
              <a:gd name="connsiteY2" fmla="*/ 609600 h 955964"/>
              <a:gd name="connsiteX3" fmla="*/ 55418 w 628411"/>
              <a:gd name="connsiteY3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411" h="955964">
                <a:moveTo>
                  <a:pt x="0" y="0"/>
                </a:moveTo>
                <a:cubicBezTo>
                  <a:pt x="237836" y="101600"/>
                  <a:pt x="475673" y="203200"/>
                  <a:pt x="568037" y="304800"/>
                </a:cubicBezTo>
                <a:cubicBezTo>
                  <a:pt x="660401" y="406400"/>
                  <a:pt x="639618" y="501073"/>
                  <a:pt x="554182" y="609600"/>
                </a:cubicBezTo>
                <a:cubicBezTo>
                  <a:pt x="468746" y="718127"/>
                  <a:pt x="262082" y="837045"/>
                  <a:pt x="55418" y="955964"/>
                </a:cubicBezTo>
              </a:path>
            </a:pathLst>
          </a:custGeom>
          <a:noFill/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44A105-2AB4-DF4B-A889-B5B4128CEF03}"/>
              </a:ext>
            </a:extLst>
          </p:cNvPr>
          <p:cNvCxnSpPr>
            <a:cxnSpLocks/>
          </p:cNvCxnSpPr>
          <p:nvPr/>
        </p:nvCxnSpPr>
        <p:spPr>
          <a:xfrm flipH="1">
            <a:off x="2689530" y="4472936"/>
            <a:ext cx="1" cy="1387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A59C6D-EA6B-AA41-9E7A-54C5FCDC7E07}"/>
              </a:ext>
            </a:extLst>
          </p:cNvPr>
          <p:cNvCxnSpPr>
            <a:cxnSpLocks/>
          </p:cNvCxnSpPr>
          <p:nvPr/>
        </p:nvCxnSpPr>
        <p:spPr>
          <a:xfrm flipH="1">
            <a:off x="6174725" y="4421534"/>
            <a:ext cx="1" cy="1387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&quot;No&quot; Symbol 33">
            <a:extLst>
              <a:ext uri="{FF2B5EF4-FFF2-40B4-BE49-F238E27FC236}">
                <a16:creationId xmlns:a16="http://schemas.microsoft.com/office/drawing/2014/main" id="{AF33724D-8D6B-BD4F-BD17-01750EBF2584}"/>
              </a:ext>
            </a:extLst>
          </p:cNvPr>
          <p:cNvSpPr/>
          <p:nvPr/>
        </p:nvSpPr>
        <p:spPr>
          <a:xfrm>
            <a:off x="2440148" y="5997012"/>
            <a:ext cx="498764" cy="498764"/>
          </a:xfrm>
          <a:prstGeom prst="noSmoking">
            <a:avLst>
              <a:gd name="adj" fmla="val 4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35" name="&quot;No&quot; Symbol 34">
            <a:extLst>
              <a:ext uri="{FF2B5EF4-FFF2-40B4-BE49-F238E27FC236}">
                <a16:creationId xmlns:a16="http://schemas.microsoft.com/office/drawing/2014/main" id="{701AE2C5-E8A7-F048-949E-F7300208F4AA}"/>
              </a:ext>
            </a:extLst>
          </p:cNvPr>
          <p:cNvSpPr/>
          <p:nvPr/>
        </p:nvSpPr>
        <p:spPr>
          <a:xfrm>
            <a:off x="5938595" y="5978938"/>
            <a:ext cx="498764" cy="498764"/>
          </a:xfrm>
          <a:prstGeom prst="noSmoking">
            <a:avLst>
              <a:gd name="adj" fmla="val 49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406DE-DBC7-9147-B42F-DCFF69CBD7A3}"/>
              </a:ext>
            </a:extLst>
          </p:cNvPr>
          <p:cNvSpPr txBox="1"/>
          <p:nvPr/>
        </p:nvSpPr>
        <p:spPr>
          <a:xfrm>
            <a:off x="2101522" y="3542509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мутантов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0BEE5-222D-6F45-BEAE-EB256FF2F4E8}"/>
              </a:ext>
            </a:extLst>
          </p:cNvPr>
          <p:cNvSpPr txBox="1"/>
          <p:nvPr/>
        </p:nvSpPr>
        <p:spPr>
          <a:xfrm>
            <a:off x="5537416" y="3521722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ru-RU" sz="1400" baseline="-25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 дикий тип</a:t>
            </a:r>
            <a:endParaRPr lang="en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EAB76A-79E3-1744-A183-E08A1A2234DF}"/>
              </a:ext>
            </a:extLst>
          </p:cNvPr>
          <p:cNvSpPr txBox="1"/>
          <p:nvPr/>
        </p:nvSpPr>
        <p:spPr>
          <a:xfrm flipH="1">
            <a:off x="6174725" y="4959927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EEAD8-A37B-AF4C-92A8-64397BC703AF}"/>
              </a:ext>
            </a:extLst>
          </p:cNvPr>
          <p:cNvSpPr txBox="1"/>
          <p:nvPr/>
        </p:nvSpPr>
        <p:spPr>
          <a:xfrm flipH="1">
            <a:off x="2717236" y="4982037"/>
            <a:ext cx="637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B3D32-9A2D-5543-9E7E-A7215B4D67CB}"/>
              </a:ext>
            </a:extLst>
          </p:cNvPr>
          <p:cNvSpPr txBox="1"/>
          <p:nvPr/>
        </p:nvSpPr>
        <p:spPr>
          <a:xfrm>
            <a:off x="7476020" y="336170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latin typeface="Symbol" pitchFamily="2" charset="2"/>
              </a:rPr>
              <a:t>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AFD075-58B7-5C46-B21E-D086059B6FA3}"/>
              </a:ext>
            </a:extLst>
          </p:cNvPr>
          <p:cNvSpPr txBox="1"/>
          <p:nvPr/>
        </p:nvSpPr>
        <p:spPr>
          <a:xfrm flipH="1">
            <a:off x="404247" y="3494806"/>
            <a:ext cx="98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ymbol" pitchFamily="2" charset="2"/>
              </a:rPr>
              <a:t>k </a:t>
            </a:r>
            <a:r>
              <a:rPr lang="en-FR" sz="2000" dirty="0">
                <a:latin typeface="Symbol" pitchFamily="2" charset="2"/>
              </a:rPr>
              <a:t>(1-</a:t>
            </a:r>
            <a:r>
              <a:rPr lang="en-FR" sz="2000" dirty="0">
                <a:latin typeface="Cambria" panose="02040503050406030204" pitchFamily="18" charset="0"/>
              </a:rPr>
              <a:t>s</a:t>
            </a:r>
            <a:r>
              <a:rPr lang="en-FR" sz="2000" dirty="0">
                <a:latin typeface="Symbol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251ED-1F43-AE44-B863-209E505CBA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35" y="2046128"/>
            <a:ext cx="5245100" cy="1841500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CF27D76-5536-6944-B9B2-6C9C2D5FB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464" y="121395"/>
            <a:ext cx="7205663" cy="1708150"/>
          </a:xfrm>
        </p:spPr>
        <p:txBody>
          <a:bodyPr/>
          <a:lstStyle/>
          <a:p>
            <a:r>
              <a:rPr lang="ru-RU" dirty="0"/>
              <a:t>Детерминистический предел из первых принципов</a:t>
            </a:r>
            <a:br>
              <a:rPr lang="ru-RU" dirty="0"/>
            </a:br>
            <a:r>
              <a:rPr lang="ru-RU" dirty="0"/>
              <a:t> </a:t>
            </a:r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4FD6F-FB31-A84B-A69A-74D8752D5D13}"/>
              </a:ext>
            </a:extLst>
          </p:cNvPr>
          <p:cNvSpPr txBox="1"/>
          <p:nvPr/>
        </p:nvSpPr>
        <p:spPr>
          <a:xfrm>
            <a:off x="6453809" y="238522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Фитнесс меньше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950FB-6EF7-BD4A-9B4C-21D3E6472FE5}"/>
              </a:ext>
            </a:extLst>
          </p:cNvPr>
          <p:cNvSpPr txBox="1"/>
          <p:nvPr/>
        </p:nvSpPr>
        <p:spPr>
          <a:xfrm>
            <a:off x="6551146" y="314803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Фитнесс больше</a:t>
            </a:r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E282C-874E-0D43-88E9-BFD610D0F4EC}"/>
              </a:ext>
            </a:extLst>
          </p:cNvPr>
          <p:cNvSpPr txBox="1"/>
          <p:nvPr/>
        </p:nvSpPr>
        <p:spPr>
          <a:xfrm>
            <a:off x="685600" y="1538427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Количества геномов двух типов</a:t>
            </a:r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0BEE5-222D-6F45-BEAE-EB256FF2F4E8}"/>
              </a:ext>
            </a:extLst>
          </p:cNvPr>
          <p:cNvSpPr txBox="1"/>
          <p:nvPr/>
        </p:nvSpPr>
        <p:spPr>
          <a:xfrm>
            <a:off x="234993" y="314803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Дикий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406DE-DBC7-9147-B42F-DCFF69CBD7A3}"/>
              </a:ext>
            </a:extLst>
          </p:cNvPr>
          <p:cNvSpPr txBox="1"/>
          <p:nvPr/>
        </p:nvSpPr>
        <p:spPr>
          <a:xfrm>
            <a:off x="177286" y="226604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Мутант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BC535-7378-3142-9142-B012C5E88F12}"/>
              </a:ext>
            </a:extLst>
          </p:cNvPr>
          <p:cNvSpPr txBox="1"/>
          <p:nvPr/>
        </p:nvSpPr>
        <p:spPr>
          <a:xfrm>
            <a:off x="1590260" y="4315044"/>
            <a:ext cx="20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Cambria" panose="02040503050406030204" pitchFamily="18" charset="0"/>
              </a:rPr>
              <a:t>f</a:t>
            </a:r>
            <a:r>
              <a:rPr lang="en-US" sz="2000" baseline="-25000" dirty="0" err="1">
                <a:latin typeface="Cambria" panose="02040503050406030204" pitchFamily="18" charset="0"/>
              </a:rPr>
              <a:t>d</a:t>
            </a:r>
            <a:r>
              <a:rPr lang="en-US" sz="2000" baseline="-25000" dirty="0"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= 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</a:rPr>
              <a:t>/(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</a:rPr>
              <a:t>+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baseline="-25000" dirty="0">
                <a:latin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</a:rPr>
              <a:t>)</a:t>
            </a:r>
            <a:endParaRPr lang="en-FR" sz="2000" dirty="0">
              <a:latin typeface="Cambria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BF9E40-BCDB-7B4A-BF91-65F9320FAE40}"/>
              </a:ext>
            </a:extLst>
          </p:cNvPr>
          <p:cNvCxnSpPr>
            <a:cxnSpLocks/>
          </p:cNvCxnSpPr>
          <p:nvPr/>
        </p:nvCxnSpPr>
        <p:spPr>
          <a:xfrm>
            <a:off x="2423077" y="3637500"/>
            <a:ext cx="0" cy="67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1A83556-C3A6-5F40-BC57-DCD6D0852417}"/>
              </a:ext>
            </a:extLst>
          </p:cNvPr>
          <p:cNvCxnSpPr/>
          <p:nvPr/>
        </p:nvCxnSpPr>
        <p:spPr>
          <a:xfrm rot="5400000">
            <a:off x="3161522" y="4248200"/>
            <a:ext cx="1853548" cy="96740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4B9C6-6CCD-0F4D-9BE3-1406AB5C79F0}"/>
              </a:ext>
            </a:extLst>
          </p:cNvPr>
          <p:cNvGrpSpPr/>
          <p:nvPr/>
        </p:nvGrpSpPr>
        <p:grpSpPr>
          <a:xfrm>
            <a:off x="1388110" y="5658679"/>
            <a:ext cx="5641665" cy="915880"/>
            <a:chOff x="1388110" y="5658679"/>
            <a:chExt cx="5641665" cy="915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E7912D-60DF-014B-A8DF-0501998BF5CA}"/>
                </a:ext>
              </a:extLst>
            </p:cNvPr>
            <p:cNvSpPr/>
            <p:nvPr/>
          </p:nvSpPr>
          <p:spPr>
            <a:xfrm>
              <a:off x="1388110" y="5658679"/>
              <a:ext cx="5641665" cy="9158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8568C7-0A94-E143-B1C2-CB3EA7A9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896" y="5740094"/>
              <a:ext cx="30988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430E5-DA74-D44F-A330-9F848BB636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00" y="3302597"/>
            <a:ext cx="3187700" cy="174466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433B8D-4F24-EF44-BCDE-5C84BD35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46" y="5648499"/>
            <a:ext cx="3075454" cy="399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E17D0A-C348-7E40-B815-2F3BF45D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86" y="3691580"/>
            <a:ext cx="7620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3DD103-6449-154A-8346-F1F60A89A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50" y="4143693"/>
            <a:ext cx="1714500" cy="482600"/>
          </a:xfrm>
          <a:prstGeom prst="rect">
            <a:avLst/>
          </a:prstGeom>
        </p:spPr>
      </p:pic>
      <p:sp>
        <p:nvSpPr>
          <p:cNvPr id="26" name="Down Arrow 25">
            <a:extLst>
              <a:ext uri="{FF2B5EF4-FFF2-40B4-BE49-F238E27FC236}">
                <a16:creationId xmlns:a16="http://schemas.microsoft.com/office/drawing/2014/main" id="{43660FBC-B87E-A24F-A317-834EDCAD2EEA}"/>
              </a:ext>
            </a:extLst>
          </p:cNvPr>
          <p:cNvSpPr/>
          <p:nvPr/>
        </p:nvSpPr>
        <p:spPr>
          <a:xfrm>
            <a:off x="3193774" y="2304608"/>
            <a:ext cx="291547" cy="5933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40FF47-79F2-B54C-80CA-482AC8E85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21" y="1209501"/>
            <a:ext cx="32258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B66D03-E1A4-6A4E-BCE7-F45C1D0C4EB7}"/>
              </a:ext>
            </a:extLst>
          </p:cNvPr>
          <p:cNvSpPr txBox="1">
            <a:spLocks/>
          </p:cNvSpPr>
          <p:nvPr/>
        </p:nvSpPr>
        <p:spPr>
          <a:xfrm>
            <a:off x="1348191" y="-234119"/>
            <a:ext cx="677862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Динамика адаптации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697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3102</TotalTime>
  <Words>1205</Words>
  <Application>Microsoft Macintosh PowerPoint</Application>
  <PresentationFormat>On-screen Show (4:3)</PresentationFormat>
  <Paragraphs>179</Paragraphs>
  <Slides>31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Century Gothic</vt:lpstr>
      <vt:lpstr>Symbol</vt:lpstr>
      <vt:lpstr>Times New Roman</vt:lpstr>
      <vt:lpstr>Wingdings 2</vt:lpstr>
      <vt:lpstr>Plaza</vt:lpstr>
      <vt:lpstr>Эволюция и экология лекция 3</vt:lpstr>
      <vt:lpstr>Метод популяционной генетики </vt:lpstr>
      <vt:lpstr>Популяция геномов </vt:lpstr>
      <vt:lpstr>Терминология</vt:lpstr>
      <vt:lpstr>Методы моделирования</vt:lpstr>
      <vt:lpstr>Детерминистическая  модель</vt:lpstr>
      <vt:lpstr> Детерминистическая эволюция из первых принципов: 2 аллели  </vt:lpstr>
      <vt:lpstr>Детерминистический предел из первых принципов  </vt:lpstr>
      <vt:lpstr>PowerPoint Presentation</vt:lpstr>
      <vt:lpstr>Solving the equation</vt:lpstr>
      <vt:lpstr>Эволюция одного локуса очень большой популяции  </vt:lpstr>
      <vt:lpstr>Главные выводы I</vt:lpstr>
      <vt:lpstr>Применения</vt:lpstr>
      <vt:lpstr>Пример 1: ВИЧ вырабатывает сопротивление анти-вирусной терапии</vt:lpstr>
      <vt:lpstr>Пример 2: Полиморфизм ВИЧ внутри пациентов (без лекарствa)</vt:lpstr>
      <vt:lpstr>Объяснение: адаптация (реверсия мутантов) внутри пациента</vt:lpstr>
      <vt:lpstr>Пример 3: эволюция SARS-Cov-2 в населении. Штамм Alpha (B.1.1.7) </vt:lpstr>
      <vt:lpstr>Другие виды естественного отбора</vt:lpstr>
      <vt:lpstr>Существенное ограничение</vt:lpstr>
      <vt:lpstr>Другие виды естественного отбора</vt:lpstr>
      <vt:lpstr>Дизруптивный отбор (экологическая ниша, на разнообразие)</vt:lpstr>
      <vt:lpstr>Два варианта, два ресурса</vt:lpstr>
      <vt:lpstr>Условие сосуществование двух видов это разные вкусы</vt:lpstr>
      <vt:lpstr>Балансирующий (стабилизирующий) отбор</vt:lpstr>
      <vt:lpstr>Отбор зависящий от доли аллели</vt:lpstr>
      <vt:lpstr>Отбор на изменение  Пример: Красная Королева, эволюция противоборствующих видов</vt:lpstr>
      <vt:lpstr>Пример: бег гриппа А от иммунной памяти населения</vt:lpstr>
      <vt:lpstr>Конфликт биологических уровней</vt:lpstr>
      <vt:lpstr>Естественный отбор на уровне группы</vt:lpstr>
      <vt:lpstr>Выводы 2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Igor Rouzine</cp:lastModifiedBy>
  <cp:revision>454</cp:revision>
  <dcterms:created xsi:type="dcterms:W3CDTF">2017-09-05T00:08:04Z</dcterms:created>
  <dcterms:modified xsi:type="dcterms:W3CDTF">2025-03-10T16:38:15Z</dcterms:modified>
</cp:coreProperties>
</file>